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5D086-AEB3-AFAC-A6F6-D1C1AAE3C3E4}" v="323" dt="2024-09-01T13:01:48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03.09.2024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920" y="2707323"/>
            <a:ext cx="12070080" cy="124968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z="7200" b="1">
                <a:solidFill>
                  <a:schemeClr val="bg2"/>
                </a:solidFill>
                <a:latin typeface="Bell MT"/>
              </a:rPr>
              <a:t>Do Anglie za Harry Potterem</a:t>
            </a:r>
            <a:r>
              <a:rPr lang="cs-CZ" sz="6600">
                <a:latin typeface="Bell MT"/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2080" y="3693478"/>
            <a:ext cx="9144000" cy="7108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5400" b="1">
                <a:solidFill>
                  <a:schemeClr val="bg2"/>
                </a:solidFill>
                <a:latin typeface="Bell MT"/>
              </a:rPr>
              <a:t>10. - 16. 5. 2025 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17 Top-Rated Attractions &amp; Places to Visit in Bruges | PlanetWare">
            <a:extLst>
              <a:ext uri="{FF2B5EF4-FFF2-40B4-BE49-F238E27FC236}">
                <a16:creationId xmlns:a16="http://schemas.microsoft.com/office/drawing/2014/main" id="{158D6FD7-F8C3-7A59-4DD6-51164420FF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34" r="2" b="8192"/>
          <a:stretch/>
        </p:blipFill>
        <p:spPr>
          <a:xfrm>
            <a:off x="20" y="2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4" name="Obrázek 3" descr="Belgické Bruggy: čarovné a historické mestečko pretkané kanálmi - LETENKY  ZA BABKU">
            <a:extLst>
              <a:ext uri="{FF2B5EF4-FFF2-40B4-BE49-F238E27FC236}">
                <a16:creationId xmlns:a16="http://schemas.microsoft.com/office/drawing/2014/main" id="{F43F2494-581E-C06C-59FF-8D57C86A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889" r="3981" b="3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5" name="Obrázek 4" descr="Sobota v Bruggách: program s průvodcem i volno | Slevomat.cz">
            <a:extLst>
              <a:ext uri="{FF2B5EF4-FFF2-40B4-BE49-F238E27FC236}">
                <a16:creationId xmlns:a16="http://schemas.microsoft.com/office/drawing/2014/main" id="{6E69F739-1560-4A87-6B5A-834724E62C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646" r="-1" b="-1"/>
          <a:stretch/>
        </p:blipFill>
        <p:spPr>
          <a:xfrm>
            <a:off x="1" y="4316255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5AA6D6F-E3BB-DF9D-A47B-3391FA7D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450" y="4321250"/>
            <a:ext cx="5505814" cy="1576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 err="1">
                <a:latin typeface="Bell MT"/>
              </a:rPr>
              <a:t>Bruggy</a:t>
            </a:r>
            <a:r>
              <a:rPr lang="en-US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b="1" dirty="0"/>
              <a:t>- </a:t>
            </a:r>
            <a:r>
              <a:rPr lang="en-US" b="1" dirty="0" err="1">
                <a:latin typeface="Bell MT"/>
              </a:rPr>
              <a:t>Belgie</a:t>
            </a:r>
            <a:r>
              <a:rPr lang="en-US" b="1" dirty="0">
                <a:latin typeface="Bell MT"/>
              </a:rPr>
              <a:t> </a:t>
            </a:r>
            <a:endParaRPr lang="cs-CZ" dirty="0">
              <a:latin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79769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The Top 13 Free Things To Do In Brighton - Bounce">
            <a:extLst>
              <a:ext uri="{FF2B5EF4-FFF2-40B4-BE49-F238E27FC236}">
                <a16:creationId xmlns:a16="http://schemas.microsoft.com/office/drawing/2014/main" id="{DCD84B3B-3B49-DFBE-7AD6-35DDE87E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87" r="7212" b="-3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4" name="Obrázek 3" descr="Seven Sisters Beachy Head Bílé - Fotografie zdarma na Pixabay - Pixabay">
            <a:extLst>
              <a:ext uri="{FF2B5EF4-FFF2-40B4-BE49-F238E27FC236}">
                <a16:creationId xmlns:a16="http://schemas.microsoft.com/office/drawing/2014/main" id="{F4D859C7-46D6-91E1-DAFA-E2B4E416E2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17" r="32649" b="-3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3" name="Obrázek 2" descr="Beachy Head, England - WorldAtlas">
            <a:extLst>
              <a:ext uri="{FF2B5EF4-FFF2-40B4-BE49-F238E27FC236}">
                <a16:creationId xmlns:a16="http://schemas.microsoft.com/office/drawing/2014/main" id="{7F8D418C-C40B-C497-6722-606AB442F8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037" r="8832" b="3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6" name="Obrázek 5" descr="O que fazer em Brighton? Guia para explorar a charmosa cidade">
            <a:extLst>
              <a:ext uri="{FF2B5EF4-FFF2-40B4-BE49-F238E27FC236}">
                <a16:creationId xmlns:a16="http://schemas.microsoft.com/office/drawing/2014/main" id="{4045E54B-3884-84BC-9929-EFB2148D0B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510" b="26387"/>
          <a:stretch/>
        </p:blipFill>
        <p:spPr>
          <a:xfrm>
            <a:off x="20" y="4297691"/>
            <a:ext cx="6836830" cy="2560309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E08D303-4AE7-13EB-72D0-1FB232E9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203245"/>
            <a:ext cx="5505814" cy="22224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latin typeface="Bell MT"/>
              </a:rPr>
              <a:t>Beachy Head </a:t>
            </a:r>
            <a:br>
              <a:rPr lang="en-US" sz="4800" b="1">
                <a:latin typeface="Bell MT"/>
              </a:rPr>
            </a:br>
            <a:r>
              <a:rPr lang="en-US" sz="4800" b="1" kern="1200">
                <a:latin typeface="Bell MT"/>
              </a:rPr>
              <a:t>and </a:t>
            </a:r>
            <a:br>
              <a:rPr lang="en-US" sz="4800" b="1">
                <a:latin typeface="Bell MT"/>
              </a:rPr>
            </a:br>
            <a:r>
              <a:rPr lang="en-US" sz="4800" b="1" kern="1200">
                <a:latin typeface="Bell MT"/>
              </a:rPr>
              <a:t>Brighton </a:t>
            </a:r>
            <a:endParaRPr lang="cs-CZ" sz="4800" b="1">
              <a:latin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74222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Tickets | Warwick Castle">
            <a:extLst>
              <a:ext uri="{FF2B5EF4-FFF2-40B4-BE49-F238E27FC236}">
                <a16:creationId xmlns:a16="http://schemas.microsoft.com/office/drawing/2014/main" id="{270DC9F7-35B1-0CAE-D93F-A92AF6C17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68" r="31632" b="-259"/>
          <a:stretch/>
        </p:blipFill>
        <p:spPr>
          <a:xfrm>
            <a:off x="20" y="10"/>
            <a:ext cx="3738632" cy="4219165"/>
          </a:xfrm>
          <a:prstGeom prst="rect">
            <a:avLst/>
          </a:prstGeom>
        </p:spPr>
      </p:pic>
      <p:pic>
        <p:nvPicPr>
          <p:cNvPr id="8" name="Obrázek 7" descr="12+ Magical Oxford Harry Potter Locations You Must Visit (2024)!">
            <a:extLst>
              <a:ext uri="{FF2B5EF4-FFF2-40B4-BE49-F238E27FC236}">
                <a16:creationId xmlns:a16="http://schemas.microsoft.com/office/drawing/2014/main" id="{74507B62-8ED6-F72E-7A93-72CD3DCA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869" r="10862" b="2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7" name="Obrázek 6" descr="Einzigartige B&amp;B-Unterkunft in Oxford Colleges | Universitätsräume |  University Rooms">
            <a:extLst>
              <a:ext uri="{FF2B5EF4-FFF2-40B4-BE49-F238E27FC236}">
                <a16:creationId xmlns:a16="http://schemas.microsoft.com/office/drawing/2014/main" id="{8B781BAC-6C08-00B8-F35A-4E7527CBC4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04" r="9795" b="-1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3" name="Obrázek 2" descr="Warwick Castle">
            <a:extLst>
              <a:ext uri="{FF2B5EF4-FFF2-40B4-BE49-F238E27FC236}">
                <a16:creationId xmlns:a16="http://schemas.microsoft.com/office/drawing/2014/main" id="{51C13152-A9E8-04C7-02E6-EA2E739EA75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954" t="11898" r="795" b="21530"/>
          <a:stretch/>
        </p:blipFill>
        <p:spPr>
          <a:xfrm>
            <a:off x="20" y="4297691"/>
            <a:ext cx="6868829" cy="255627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DCE6AA-7B9C-7E90-A368-8C6F7006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810" y="4638674"/>
            <a:ext cx="5505814" cy="14713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kern="1200">
                <a:latin typeface="Bell MT"/>
              </a:rPr>
              <a:t>Warwick Castle </a:t>
            </a:r>
            <a:br>
              <a:rPr lang="en-US" sz="4800" b="1" kern="1200">
                <a:latin typeface="Bell MT"/>
              </a:rPr>
            </a:br>
            <a:r>
              <a:rPr lang="en-US" sz="4800" b="1" kern="1200">
                <a:latin typeface="Bell MT"/>
              </a:rPr>
              <a:t>and </a:t>
            </a:r>
            <a:br>
              <a:rPr lang="en-US" sz="4800" b="1" kern="1200">
                <a:latin typeface="Bell MT"/>
              </a:rPr>
            </a:br>
            <a:r>
              <a:rPr lang="en-US" sz="4800" b="1" kern="1200">
                <a:latin typeface="Bell MT"/>
              </a:rPr>
              <a:t>Oxford </a:t>
            </a:r>
            <a:endParaRPr lang="en-US" sz="4800" kern="1200">
              <a:latin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382600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10 Top Tips for Harry Potter Studio Tour London - The Travel Expert">
            <a:extLst>
              <a:ext uri="{FF2B5EF4-FFF2-40B4-BE49-F238E27FC236}">
                <a16:creationId xmlns:a16="http://schemas.microsoft.com/office/drawing/2014/main" id="{01DAAB30-2980-8042-0E91-A5197D47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67" r="-3" b="-3"/>
          <a:stretch/>
        </p:blipFill>
        <p:spPr>
          <a:xfrm>
            <a:off x="20" y="10"/>
            <a:ext cx="3728839" cy="4197358"/>
          </a:xfrm>
          <a:prstGeom prst="rect">
            <a:avLst/>
          </a:prstGeom>
        </p:spPr>
      </p:pic>
      <p:pic>
        <p:nvPicPr>
          <p:cNvPr id="4" name="Obrázek 3" descr="Everything you need to know about the opening of Warner Bros. Studio Tour  Tokyo | Wizarding World">
            <a:extLst>
              <a:ext uri="{FF2B5EF4-FFF2-40B4-BE49-F238E27FC236}">
                <a16:creationId xmlns:a16="http://schemas.microsoft.com/office/drawing/2014/main" id="{BDE85CBD-BB3A-F828-2543-6A53F06052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704" r="14662" b="-3"/>
          <a:stretch/>
        </p:blipFill>
        <p:spPr>
          <a:xfrm>
            <a:off x="3847755" y="5"/>
            <a:ext cx="3686887" cy="4197368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Obrázek 4" descr="Warner Bros. Studio Tour Tokyo - The Making of Harry Potter - All You Need  to Know BEFORE You Go (2024)">
            <a:extLst>
              <a:ext uri="{FF2B5EF4-FFF2-40B4-BE49-F238E27FC236}">
                <a16:creationId xmlns:a16="http://schemas.microsoft.com/office/drawing/2014/main" id="{EB624E2C-0C75-8DFD-1479-BC50C2F96E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59" r="13849" b="-2"/>
          <a:stretch/>
        </p:blipFill>
        <p:spPr>
          <a:xfrm>
            <a:off x="7653541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Obrázek 6" descr="Warner Bros. Studio Tour London and Private Return Transport.">
            <a:extLst>
              <a:ext uri="{FF2B5EF4-FFF2-40B4-BE49-F238E27FC236}">
                <a16:creationId xmlns:a16="http://schemas.microsoft.com/office/drawing/2014/main" id="{A7E23B20-8740-C550-14C6-3A07849156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312" t="28430" r="-127" b="18099"/>
          <a:stretch/>
        </p:blipFill>
        <p:spPr>
          <a:xfrm>
            <a:off x="2181" y="4206894"/>
            <a:ext cx="6003768" cy="2577270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DC7E4D-CE87-BCE0-17F5-D0CF731D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679" y="4211228"/>
            <a:ext cx="6430374" cy="25584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800" b="1" dirty="0">
                <a:latin typeface="Bell MT"/>
              </a:rPr>
            </a:br>
            <a:br>
              <a:rPr lang="en-US" sz="4800" b="1" dirty="0">
                <a:latin typeface="Bell MT"/>
              </a:rPr>
            </a:br>
            <a:br>
              <a:rPr lang="en-US" sz="4800" b="1" dirty="0">
                <a:latin typeface="Bell MT"/>
              </a:rPr>
            </a:br>
            <a:r>
              <a:rPr lang="en-US" sz="4800" b="1" dirty="0">
                <a:latin typeface="Bell MT"/>
              </a:rPr>
              <a:t>Warner</a:t>
            </a:r>
            <a:r>
              <a:rPr lang="en-US" sz="4800" b="1" kern="1200" dirty="0">
                <a:latin typeface="Bell MT"/>
              </a:rPr>
              <a:t> Bros</a:t>
            </a:r>
            <a:r>
              <a:rPr lang="en-US" sz="4800" b="1" dirty="0">
                <a:latin typeface="Bell MT"/>
              </a:rPr>
              <a:t>.</a:t>
            </a:r>
            <a:r>
              <a:rPr lang="en-US" sz="4800" b="1" kern="1200" dirty="0">
                <a:latin typeface="Bell MT"/>
              </a:rPr>
              <a:t> </a:t>
            </a:r>
            <a:r>
              <a:rPr lang="en-US" sz="4800" b="1" dirty="0">
                <a:latin typeface="Bell MT"/>
              </a:rPr>
              <a:t>Studios</a:t>
            </a:r>
            <a:r>
              <a:rPr lang="en-US" sz="4800" dirty="0">
                <a:latin typeface="Bell MT"/>
              </a:rPr>
              <a:t> </a:t>
            </a:r>
            <a:br>
              <a:rPr lang="en-US" sz="4800" dirty="0">
                <a:latin typeface="Bell MT"/>
              </a:rPr>
            </a:br>
            <a:r>
              <a:rPr lang="en-US" sz="4800" b="1" dirty="0">
                <a:latin typeface="Bell MT"/>
              </a:rPr>
              <a:t>London</a:t>
            </a:r>
            <a:r>
              <a:rPr lang="en-US" sz="4800" dirty="0">
                <a:latin typeface="Bell MT"/>
              </a:rPr>
              <a:t> </a:t>
            </a:r>
            <a:br>
              <a:rPr lang="en-US" dirty="0"/>
            </a:br>
            <a:endParaRPr lang="en-US" kern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887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6C624C-963C-4795-B05B-6565DB5A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London Eye, - What To Know BEFORE You Go | Viator">
            <a:extLst>
              <a:ext uri="{FF2B5EF4-FFF2-40B4-BE49-F238E27FC236}">
                <a16:creationId xmlns:a16="http://schemas.microsoft.com/office/drawing/2014/main" id="{235C2FD0-F128-5840-32E8-82B2C46E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65" t="-260" r="31190"/>
          <a:stretch/>
        </p:blipFill>
        <p:spPr>
          <a:xfrm>
            <a:off x="20" y="10"/>
            <a:ext cx="3737925" cy="4208140"/>
          </a:xfrm>
          <a:prstGeom prst="rect">
            <a:avLst/>
          </a:prstGeom>
        </p:spPr>
      </p:pic>
      <p:pic>
        <p:nvPicPr>
          <p:cNvPr id="6" name="Obrázek 5" descr="Free Vector | London symbols collection">
            <a:extLst>
              <a:ext uri="{FF2B5EF4-FFF2-40B4-BE49-F238E27FC236}">
                <a16:creationId xmlns:a16="http://schemas.microsoft.com/office/drawing/2014/main" id="{1EC51A44-061F-8410-2697-95FC6407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60" r="5685"/>
          <a:stretch/>
        </p:blipFill>
        <p:spPr>
          <a:xfrm>
            <a:off x="3837595" y="5"/>
            <a:ext cx="3585936" cy="4187040"/>
          </a:xfrm>
          <a:custGeom>
            <a:avLst/>
            <a:gdLst/>
            <a:ahLst/>
            <a:cxnLst/>
            <a:rect l="l" t="t" r="r" b="b"/>
            <a:pathLst>
              <a:path w="3686887" h="4197368">
                <a:moveTo>
                  <a:pt x="0" y="0"/>
                </a:moveTo>
                <a:lnTo>
                  <a:pt x="3686887" y="0"/>
                </a:lnTo>
                <a:lnTo>
                  <a:pt x="3686887" y="3832811"/>
                </a:lnTo>
                <a:lnTo>
                  <a:pt x="3497100" y="3826712"/>
                </a:lnTo>
                <a:cubicBezTo>
                  <a:pt x="3497100" y="3826712"/>
                  <a:pt x="3493758" y="3826712"/>
                  <a:pt x="3493758" y="3826712"/>
                </a:cubicBezTo>
                <a:cubicBezTo>
                  <a:pt x="3426914" y="3823370"/>
                  <a:pt x="3363416" y="3823370"/>
                  <a:pt x="3296571" y="3820027"/>
                </a:cubicBezTo>
                <a:cubicBezTo>
                  <a:pt x="3065966" y="3820027"/>
                  <a:pt x="2835360" y="3820027"/>
                  <a:pt x="2608095" y="3820027"/>
                </a:cubicBezTo>
                <a:cubicBezTo>
                  <a:pt x="2384173" y="3910265"/>
                  <a:pt x="2140198" y="3833396"/>
                  <a:pt x="1919619" y="3903581"/>
                </a:cubicBezTo>
                <a:cubicBezTo>
                  <a:pt x="1685670" y="3900239"/>
                  <a:pt x="1465092" y="3970423"/>
                  <a:pt x="1234485" y="4000503"/>
                </a:cubicBezTo>
                <a:cubicBezTo>
                  <a:pt x="1060693" y="4013871"/>
                  <a:pt x="883561" y="3997160"/>
                  <a:pt x="723139" y="4067345"/>
                </a:cubicBezTo>
                <a:cubicBezTo>
                  <a:pt x="661310" y="4095753"/>
                  <a:pt x="606165" y="4128339"/>
                  <a:pt x="583188" y="4172622"/>
                </a:cubicBezTo>
                <a:lnTo>
                  <a:pt x="575662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5" name="Obrázek 4" descr="Millennium Bridge, most z Harryho Pottera">
            <a:extLst>
              <a:ext uri="{FF2B5EF4-FFF2-40B4-BE49-F238E27FC236}">
                <a16:creationId xmlns:a16="http://schemas.microsoft.com/office/drawing/2014/main" id="{C7B10296-1592-BE5B-F789-D5277C8EC0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84" t="-1312" r="20981" b="1050"/>
          <a:stretch/>
        </p:blipFill>
        <p:spPr>
          <a:xfrm>
            <a:off x="7653541" y="1"/>
            <a:ext cx="4546560" cy="3887390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8" name="Obrázek 7" descr="The Tower of London has impressed—and terrified—people for nearly 1,000  years">
            <a:extLst>
              <a:ext uri="{FF2B5EF4-FFF2-40B4-BE49-F238E27FC236}">
                <a16:creationId xmlns:a16="http://schemas.microsoft.com/office/drawing/2014/main" id="{8236CD5B-C029-42F8-6004-371BB1066F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166" t="29682" r="-7166" b="28798"/>
          <a:stretch/>
        </p:blipFill>
        <p:spPr>
          <a:xfrm>
            <a:off x="20" y="4297691"/>
            <a:ext cx="6836837" cy="255474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D4D0CB-9838-9616-2E19-1F0F7539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4181474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>
                <a:latin typeface="Bell MT"/>
              </a:rPr>
              <a:t>London</a:t>
            </a:r>
            <a:r>
              <a:rPr lang="en-US" sz="4800" kern="1200">
                <a:latin typeface="Bell MT"/>
              </a:rPr>
              <a:t> </a:t>
            </a:r>
            <a:endParaRPr lang="cs-CZ" sz="4800">
              <a:latin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01185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55DE11-69CF-1D0F-0DBB-A1B78A79B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40" y="90805"/>
            <a:ext cx="10515600" cy="1325563"/>
          </a:xfrm>
        </p:spPr>
        <p:txBody>
          <a:bodyPr/>
          <a:lstStyle/>
          <a:p>
            <a:r>
              <a:rPr lang="cs-CZ" b="1" dirty="0">
                <a:latin typeface="Garamond"/>
              </a:rPr>
              <a:t>Informace:</a:t>
            </a:r>
            <a:r>
              <a:rPr lang="cs-CZ" dirty="0">
                <a:latin typeface="Garamond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DF8AE-66F3-F7DC-FD5B-5CFECBC5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174" y="1104265"/>
            <a:ext cx="10741769" cy="49202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b="1" dirty="0">
                <a:latin typeface="Garamond"/>
              </a:rPr>
              <a:t>Termín: 10. 5. - 16. 5. 2025 </a:t>
            </a:r>
          </a:p>
          <a:p>
            <a:r>
              <a:rPr lang="cs-CZ" sz="3000" b="1" dirty="0">
                <a:latin typeface="Garamond"/>
              </a:rPr>
              <a:t>Cena: 15 250,- Kč / 14 950,- (včetně vstupenky do HP Museum)</a:t>
            </a:r>
          </a:p>
          <a:p>
            <a:r>
              <a:rPr lang="cs-CZ" sz="3000" b="1" dirty="0">
                <a:latin typeface="Garamond"/>
              </a:rPr>
              <a:t>Ubytování v hostitelských rodinách, 1 x hotel </a:t>
            </a:r>
          </a:p>
          <a:p>
            <a:r>
              <a:rPr lang="cs-CZ" sz="3000" b="1" dirty="0">
                <a:latin typeface="Garamond"/>
              </a:rPr>
              <a:t>3x snídaně, večeře, balíčky </a:t>
            </a:r>
          </a:p>
          <a:p>
            <a:r>
              <a:rPr lang="cs-CZ" sz="3000" b="1" dirty="0">
                <a:latin typeface="Garamond"/>
              </a:rPr>
              <a:t>Další předpokládané výdaje cca 120,- / 105,- GBP </a:t>
            </a:r>
          </a:p>
          <a:p>
            <a:r>
              <a:rPr lang="cs-CZ" sz="3000" b="1" dirty="0">
                <a:latin typeface="Garamond"/>
              </a:rPr>
              <a:t>Kritéria pro účastníky viz nástěnka v 3. podlaží </a:t>
            </a:r>
          </a:p>
          <a:p>
            <a:r>
              <a:rPr lang="cs-CZ" sz="3000" b="1" dirty="0">
                <a:latin typeface="Garamond"/>
              </a:rPr>
              <a:t>Přihlašování: </a:t>
            </a:r>
            <a:r>
              <a:rPr lang="cs-CZ" sz="3000" b="1" u="sng" dirty="0">
                <a:latin typeface="Garamond"/>
              </a:rPr>
              <a:t>9. </a:t>
            </a:r>
            <a:r>
              <a:rPr lang="cs-CZ" sz="3000" b="1" u="sng">
                <a:latin typeface="Garamond"/>
              </a:rPr>
              <a:t>září od 18:00</a:t>
            </a:r>
            <a:r>
              <a:rPr lang="cs-CZ" sz="3000" b="1">
                <a:latin typeface="Garamond"/>
              </a:rPr>
              <a:t> přes FORMS   </a:t>
            </a:r>
            <a:endParaRPr lang="cs-CZ" sz="3000" b="1" dirty="0">
              <a:latin typeface="Garamond"/>
            </a:endParaRPr>
          </a:p>
          <a:p>
            <a:pPr marL="1828800" lvl="4" indent="0">
              <a:buNone/>
            </a:pPr>
            <a:endParaRPr lang="cs-CZ" sz="2000" b="1" dirty="0">
              <a:latin typeface="Garamond"/>
            </a:endParaRPr>
          </a:p>
          <a:p>
            <a:pPr marL="1828800" lvl="4" indent="0">
              <a:buNone/>
            </a:pPr>
            <a:r>
              <a:rPr lang="cs-CZ" sz="2000" b="1" dirty="0">
                <a:latin typeface="Garamond"/>
              </a:rPr>
              <a:t>           </a:t>
            </a:r>
          </a:p>
          <a:p>
            <a:pPr marL="1828800" lvl="4" indent="0">
              <a:buNone/>
            </a:pPr>
            <a:r>
              <a:rPr lang="cs-CZ" sz="2800" b="1" dirty="0">
                <a:latin typeface="Garamond"/>
              </a:rPr>
              <a:t>                               Mgr. Blanka Lisztwanová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284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Širokoúhlá obrazovka</PresentationFormat>
  <Paragraphs>18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Bell MT</vt:lpstr>
      <vt:lpstr>Garamond</vt:lpstr>
      <vt:lpstr>Motiv systému Office</vt:lpstr>
      <vt:lpstr>Do Anglie za Harry Potterem </vt:lpstr>
      <vt:lpstr>Bruggy - Belgie </vt:lpstr>
      <vt:lpstr>Beachy Head  and  Brighton </vt:lpstr>
      <vt:lpstr>Warwick Castle  and  Oxford </vt:lpstr>
      <vt:lpstr>   Warner Bros. Studios  London  </vt:lpstr>
      <vt:lpstr>London </vt:lpstr>
      <vt:lpstr>Informace: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Blanka Lisztwanová</cp:lastModifiedBy>
  <cp:revision>108</cp:revision>
  <dcterms:created xsi:type="dcterms:W3CDTF">2024-08-29T13:51:42Z</dcterms:created>
  <dcterms:modified xsi:type="dcterms:W3CDTF">2024-09-03T07:36:43Z</dcterms:modified>
</cp:coreProperties>
</file>