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02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35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17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87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7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08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00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4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34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96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20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BF01-ACF2-421C-A1F6-7AACD1B1149C}" type="datetimeFigureOut">
              <a:rPr lang="cs-CZ" smtClean="0"/>
              <a:t>20.7.2020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EBDD7-41FC-4F62-8C08-1CAF4C9B3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4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google.com/url?sa=i&amp;url=https://www.onlineomalovanky.cz/omalov%C3%A1nka-rovnostrann%C3%BD-troj%C3%BAheln%C3%ADk_666.html&amp;psig=AOvVaw3oOgLUD_8wMJFSF4AU_-A_&amp;ust=1583273441949000&amp;source=images&amp;cd=vfe&amp;ved=0CAIQjRxqFwoTCODqmMPn_OcCFQAAAAAdAAAAABAD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/>
              <a:t>Talent a </a:t>
            </a:r>
            <a:r>
              <a:rPr lang="cs-CZ" sz="4900" b="1" dirty="0" smtClean="0"/>
              <a:t>nadání</a:t>
            </a:r>
            <a:br>
              <a:rPr lang="cs-CZ" sz="4900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700" dirty="0"/>
              <a:t>Příspěvek na poradu 3. března 2020</a:t>
            </a:r>
            <a:br>
              <a:rPr lang="cs-CZ" sz="2700" dirty="0"/>
            </a:br>
            <a:r>
              <a:rPr lang="cs-CZ" sz="2700" dirty="0"/>
              <a:t>Mgr. Karla </a:t>
            </a:r>
            <a:r>
              <a:rPr lang="cs-CZ" sz="2700" dirty="0" err="1" smtClean="0"/>
              <a:t>Demelová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en-GB" sz="2700" dirty="0" err="1"/>
              <a:t>Učíme</a:t>
            </a:r>
            <a:r>
              <a:rPr lang="en-GB" sz="2700" dirty="0"/>
              <a:t> v 21. </a:t>
            </a:r>
            <a:r>
              <a:rPr lang="en-GB" sz="2700" dirty="0" err="1"/>
              <a:t>století</a:t>
            </a:r>
            <a:r>
              <a:rPr lang="en-GB" sz="2700" dirty="0"/>
              <a:t>, Erasmus+ KA1  </a:t>
            </a:r>
            <a:r>
              <a:rPr lang="en-GB" sz="2700" dirty="0" err="1"/>
              <a:t>vzdělávání</a:t>
            </a:r>
            <a:r>
              <a:rPr lang="en-GB" sz="2700" dirty="0"/>
              <a:t> </a:t>
            </a:r>
            <a:r>
              <a:rPr lang="en-GB" sz="2700" dirty="0" err="1"/>
              <a:t>dospělých</a:t>
            </a:r>
            <a:r>
              <a:rPr lang="en-GB" sz="2700" dirty="0"/>
              <a:t>, 2018-1-CZ01-KA101-047172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EU flag-Erasmus+_vect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97287"/>
            <a:ext cx="2247468" cy="740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21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Vysoký výkon může být v jedné nebo více oblastech: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Všeobecných intelektových schopností</a:t>
            </a:r>
          </a:p>
          <a:p>
            <a:r>
              <a:rPr lang="cs-CZ" dirty="0" smtClean="0"/>
              <a:t>2. Specifická (jednotlivá) akademická způsobilost</a:t>
            </a:r>
          </a:p>
          <a:p>
            <a:r>
              <a:rPr lang="cs-CZ" dirty="0" smtClean="0"/>
              <a:t>3. Kreativní produktivní myšlení</a:t>
            </a:r>
          </a:p>
          <a:p>
            <a:r>
              <a:rPr lang="cs-CZ" dirty="0" smtClean="0"/>
              <a:t>4. Schopnosti vůdcovství</a:t>
            </a:r>
          </a:p>
          <a:p>
            <a:r>
              <a:rPr lang="cs-CZ" dirty="0" smtClean="0"/>
              <a:t>5. Výtvarné umění</a:t>
            </a:r>
          </a:p>
          <a:p>
            <a:r>
              <a:rPr lang="cs-CZ" dirty="0" smtClean="0"/>
              <a:t>6. Psychomotorické schopnosti </a:t>
            </a:r>
          </a:p>
          <a:p>
            <a:r>
              <a:rPr lang="cs-CZ" sz="2000" dirty="0" smtClean="0"/>
              <a:t>(</a:t>
            </a:r>
            <a:r>
              <a:rPr lang="cs-CZ" sz="2000" i="1" dirty="0" err="1" smtClean="0"/>
              <a:t>Marland</a:t>
            </a:r>
            <a:r>
              <a:rPr lang="cs-CZ" sz="2000" i="1" dirty="0" smtClean="0"/>
              <a:t>, 1972 in Davis </a:t>
            </a:r>
            <a:r>
              <a:rPr lang="cs-CZ" sz="2000" i="1" dirty="0" err="1" smtClean="0"/>
              <a:t>Rimmová</a:t>
            </a:r>
            <a:r>
              <a:rPr lang="cs-CZ" sz="2000" i="1" dirty="0" smtClean="0"/>
              <a:t>, 1998)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2141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Tříkruhový</a:t>
            </a:r>
            <a:r>
              <a:rPr lang="cs-CZ" dirty="0" smtClean="0"/>
              <a:t> model nadání</a:t>
            </a:r>
            <a:br>
              <a:rPr lang="cs-CZ" dirty="0" smtClean="0"/>
            </a:br>
            <a:r>
              <a:rPr lang="cs-CZ" sz="3100" i="1" dirty="0" smtClean="0"/>
              <a:t>(Joseph </a:t>
            </a:r>
            <a:r>
              <a:rPr lang="cs-CZ" sz="3100" i="1" dirty="0" err="1" smtClean="0"/>
              <a:t>Renzulli</a:t>
            </a:r>
            <a:r>
              <a:rPr lang="cs-CZ" sz="3100" i="1" dirty="0" smtClean="0"/>
              <a:t>, USA)</a:t>
            </a:r>
            <a:endParaRPr lang="cs-CZ" sz="31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80920" cy="496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125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Nadání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Součinnost tří základních složek v harmonii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Nadprůměrné schopnosti </a:t>
            </a:r>
          </a:p>
          <a:p>
            <a:r>
              <a:rPr lang="cs-CZ" b="1" dirty="0" smtClean="0"/>
              <a:t>Tvořivosti </a:t>
            </a:r>
            <a:r>
              <a:rPr lang="cs-CZ" dirty="0" smtClean="0"/>
              <a:t>= zahrnuje originalitu myšlení, tvůrčí vynalézavost, v případě nutnosti odložit konvence stranou a citem pro rozlišování důležitých a postranních požadavků tvoření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Fořtíková</a:t>
            </a:r>
            <a:r>
              <a:rPr lang="cs-CZ" sz="2000" i="1" dirty="0" smtClean="0"/>
              <a:t>, 2008)</a:t>
            </a:r>
            <a:endParaRPr lang="cs-CZ" sz="2000" b="1" i="1" dirty="0" smtClean="0"/>
          </a:p>
          <a:p>
            <a:r>
              <a:rPr lang="cs-CZ" b="1" dirty="0" smtClean="0"/>
              <a:t>Zaujetím pro úkol = </a:t>
            </a:r>
            <a:r>
              <a:rPr lang="cs-CZ" dirty="0" smtClean="0"/>
              <a:t>forma motivace (zahrnuje odolnost, pracovitost, vytrvalost)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85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Trojhranný model nadání</a:t>
            </a:r>
            <a:br>
              <a:rPr lang="cs-CZ" dirty="0" smtClean="0"/>
            </a:br>
            <a:r>
              <a:rPr lang="cs-CZ" sz="3100" i="1" dirty="0" smtClean="0"/>
              <a:t>(Franc J. </a:t>
            </a:r>
            <a:r>
              <a:rPr lang="cs-CZ" sz="3100" i="1" dirty="0" err="1" smtClean="0"/>
              <a:t>Monks</a:t>
            </a:r>
            <a:r>
              <a:rPr lang="cs-CZ" sz="3100" i="1" dirty="0" smtClean="0"/>
              <a:t>, Nizozemí)</a:t>
            </a:r>
            <a:endParaRPr lang="cs-CZ" sz="31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848872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993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Doplněný model nadání </a:t>
            </a:r>
            <a:br>
              <a:rPr lang="cs-CZ" dirty="0" smtClean="0"/>
            </a:br>
            <a:r>
              <a:rPr lang="cs-CZ" sz="3100" i="1" dirty="0" smtClean="0"/>
              <a:t>(Frank J. </a:t>
            </a:r>
            <a:r>
              <a:rPr lang="cs-CZ" sz="3100" i="1" dirty="0" err="1" smtClean="0"/>
              <a:t>Monks</a:t>
            </a:r>
            <a:r>
              <a:rPr lang="cs-CZ" sz="3100" i="1" dirty="0" smtClean="0"/>
              <a:t>, Německo, Nizozemí)</a:t>
            </a:r>
            <a:endParaRPr lang="cs-CZ" sz="31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Frank J. </a:t>
            </a:r>
            <a:r>
              <a:rPr lang="cs-CZ" dirty="0" err="1" smtClean="0"/>
              <a:t>Monks</a:t>
            </a:r>
            <a:r>
              <a:rPr lang="cs-CZ" dirty="0" smtClean="0"/>
              <a:t> doplnil </a:t>
            </a:r>
            <a:r>
              <a:rPr lang="cs-CZ" dirty="0" err="1" smtClean="0"/>
              <a:t>Renzulliho</a:t>
            </a:r>
            <a:r>
              <a:rPr lang="cs-CZ" dirty="0" smtClean="0"/>
              <a:t> model nadání o tři pevné faktory prostředí, které zahrnují školu, rodinu a okruh přátel nebo širší veřejnosti. </a:t>
            </a:r>
          </a:p>
          <a:p>
            <a:r>
              <a:rPr lang="cs-CZ" dirty="0" smtClean="0"/>
              <a:t>Tyto tři pevné faktory nadání (strany rovnostranného trojúhelníku) jsou zásadní pro adaptaci a rozvoj nadání. </a:t>
            </a:r>
          </a:p>
          <a:p>
            <a:r>
              <a:rPr lang="cs-CZ" dirty="0" smtClean="0"/>
              <a:t>Frank J. </a:t>
            </a:r>
            <a:r>
              <a:rPr lang="cs-CZ" dirty="0" err="1" smtClean="0"/>
              <a:t>Monks</a:t>
            </a:r>
            <a:r>
              <a:rPr lang="cs-CZ" dirty="0" smtClean="0"/>
              <a:t> zakládá na </a:t>
            </a:r>
            <a:r>
              <a:rPr lang="cs-CZ" dirty="0" err="1" smtClean="0"/>
              <a:t>Radboud</a:t>
            </a:r>
            <a:r>
              <a:rPr lang="cs-CZ" dirty="0" smtClean="0"/>
              <a:t> Univerzitě v </a:t>
            </a:r>
            <a:r>
              <a:rPr lang="cs-CZ" dirty="0" err="1" smtClean="0"/>
              <a:t>Nijmegenu</a:t>
            </a:r>
            <a:r>
              <a:rPr lang="cs-CZ" dirty="0" smtClean="0"/>
              <a:t> 1. univerzitní centrum studia problematiky nadání a péče o nadané děti v Evropě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16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Triarchický</a:t>
            </a:r>
            <a:r>
              <a:rPr lang="cs-CZ" dirty="0" smtClean="0"/>
              <a:t> model nadání </a:t>
            </a:r>
            <a:br>
              <a:rPr lang="cs-CZ" dirty="0" smtClean="0"/>
            </a:br>
            <a:r>
              <a:rPr lang="cs-CZ" sz="3100" i="1" dirty="0" smtClean="0"/>
              <a:t>(Robert J. </a:t>
            </a:r>
            <a:r>
              <a:rPr lang="cs-CZ" sz="3100" i="1" dirty="0" err="1" smtClean="0"/>
              <a:t>Sternberg</a:t>
            </a:r>
            <a:r>
              <a:rPr lang="cs-CZ" sz="3100" i="1" dirty="0" smtClean="0"/>
              <a:t>, USA)</a:t>
            </a:r>
            <a:endParaRPr lang="cs-CZ" sz="3100" i="1" dirty="0"/>
          </a:p>
        </p:txBody>
      </p:sp>
      <p:pic>
        <p:nvPicPr>
          <p:cNvPr id="1028" name="Picture 4" descr="Image result for rovnostranný trojúhelní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525658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771800" y="162880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Nadání analytické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5949280"/>
            <a:ext cx="2455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Nadání syntetické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00192" y="6093296"/>
            <a:ext cx="233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Nadání praktické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0677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Robert </a:t>
            </a:r>
            <a:r>
              <a:rPr lang="cs-CZ" dirty="0" err="1" smtClean="0"/>
              <a:t>Sternberg</a:t>
            </a:r>
            <a:r>
              <a:rPr lang="cs-CZ" dirty="0" smtClean="0"/>
              <a:t> – </a:t>
            </a:r>
            <a:br>
              <a:rPr lang="cs-CZ" dirty="0" smtClean="0"/>
            </a:br>
            <a:r>
              <a:rPr lang="cs-CZ" dirty="0" err="1" smtClean="0"/>
              <a:t>triarchický</a:t>
            </a:r>
            <a:r>
              <a:rPr lang="cs-CZ" dirty="0" smtClean="0"/>
              <a:t> model nadání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Sterberg</a:t>
            </a:r>
            <a:r>
              <a:rPr lang="cs-CZ" dirty="0" smtClean="0"/>
              <a:t> napadl objektivitu měření standardními inteligenčními testy. </a:t>
            </a:r>
          </a:p>
          <a:p>
            <a:r>
              <a:rPr lang="cs-CZ" dirty="0" err="1" smtClean="0"/>
              <a:t>Sternberg</a:t>
            </a:r>
            <a:r>
              <a:rPr lang="cs-CZ" dirty="0" smtClean="0"/>
              <a:t> zpochybňuje, že tyto testy jsou schopny objektivně měřit míru uplatnění jedince v adaptaci na nové a neznámé situace. </a:t>
            </a:r>
          </a:p>
          <a:p>
            <a:r>
              <a:rPr lang="cs-CZ" dirty="0" smtClean="0"/>
              <a:t>V pojetí </a:t>
            </a:r>
            <a:r>
              <a:rPr lang="cs-CZ" dirty="0" err="1" smtClean="0"/>
              <a:t>Sternberga</a:t>
            </a:r>
            <a:r>
              <a:rPr lang="cs-CZ" dirty="0" smtClean="0"/>
              <a:t>, jsou testy schopny měřit pouze jeden z definovaných tří typů inteligence. </a:t>
            </a:r>
          </a:p>
          <a:p>
            <a:r>
              <a:rPr lang="cs-CZ" dirty="0" smtClean="0"/>
              <a:t>Definice dle </a:t>
            </a:r>
            <a:r>
              <a:rPr lang="cs-CZ" dirty="0" err="1" smtClean="0"/>
              <a:t>Sternberga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„Schopnost učit se ze zkušenosti, dobře uvažovat, pamatovat si podstatné informace a dobře zvládat požadavky každodenního života“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732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druhy nadání dle </a:t>
            </a:r>
            <a:r>
              <a:rPr lang="cs-CZ" dirty="0" err="1" smtClean="0"/>
              <a:t>Sternberga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1. Analytické nadání – </a:t>
            </a:r>
          </a:p>
          <a:p>
            <a:r>
              <a:rPr lang="cs-CZ" dirty="0" smtClean="0"/>
              <a:t>schopnost rozebrat problém a porozumět jeho částem. </a:t>
            </a:r>
          </a:p>
          <a:p>
            <a:r>
              <a:rPr lang="cs-CZ" dirty="0"/>
              <a:t>j</a:t>
            </a:r>
            <a:r>
              <a:rPr lang="cs-CZ" dirty="0" smtClean="0"/>
              <a:t>edinci silní v této oblasti jsou úspěšní v konvenčních inteligenčních testech</a:t>
            </a:r>
          </a:p>
          <a:p>
            <a:r>
              <a:rPr lang="cs-CZ" dirty="0"/>
              <a:t>s</a:t>
            </a:r>
            <a:r>
              <a:rPr lang="cs-CZ" dirty="0" smtClean="0"/>
              <a:t>ilné stránky jsou – analogie, porozumění textu, řešení logických matic = </a:t>
            </a:r>
            <a:r>
              <a:rPr lang="cs-CZ" u="sng" dirty="0" smtClean="0"/>
              <a:t>právě ty složky, které jsou součástí IQ testu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326385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druhy nadání dle </a:t>
            </a:r>
            <a:r>
              <a:rPr lang="cs-CZ" dirty="0" err="1"/>
              <a:t>Sternberga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2. Syntetické nadání – </a:t>
            </a:r>
          </a:p>
          <a:p>
            <a:r>
              <a:rPr lang="cs-CZ" dirty="0"/>
              <a:t>s</a:t>
            </a:r>
            <a:r>
              <a:rPr lang="cs-CZ" dirty="0" smtClean="0"/>
              <a:t>chopnost pochopení problému</a:t>
            </a:r>
          </a:p>
          <a:p>
            <a:r>
              <a:rPr lang="cs-CZ" dirty="0"/>
              <a:t>i</a:t>
            </a:r>
            <a:r>
              <a:rPr lang="cs-CZ" dirty="0" smtClean="0"/>
              <a:t>ntuice a kreativita</a:t>
            </a:r>
          </a:p>
          <a:p>
            <a:r>
              <a:rPr lang="cs-CZ" dirty="0"/>
              <a:t>l</a:t>
            </a:r>
            <a:r>
              <a:rPr lang="cs-CZ" dirty="0" smtClean="0"/>
              <a:t>idé se syntetickým nadáním jsou chápaví, intuitivní, kreativní a dobře zvládají adaptaci v novém prostředí</a:t>
            </a:r>
          </a:p>
          <a:p>
            <a:r>
              <a:rPr lang="cs-CZ" dirty="0"/>
              <a:t>n</a:t>
            </a:r>
            <a:r>
              <a:rPr lang="cs-CZ" dirty="0" smtClean="0"/>
              <a:t>emusí nutně uspět v IQ testech, často vidí hlubší souvislosti než byly zamýšleny tvůrci testu</a:t>
            </a:r>
          </a:p>
          <a:p>
            <a:r>
              <a:rPr lang="cs-CZ" dirty="0"/>
              <a:t>j</a:t>
            </a:r>
            <a:r>
              <a:rPr lang="cs-CZ" dirty="0" smtClean="0"/>
              <a:t>sou to </a:t>
            </a:r>
            <a:r>
              <a:rPr lang="cs-CZ" u="sng" dirty="0" smtClean="0"/>
              <a:t>lidé s největším přínosem pro vědu, literaturu a umění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44261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druhy nadání dle </a:t>
            </a:r>
            <a:r>
              <a:rPr lang="cs-CZ" dirty="0" err="1"/>
              <a:t>Sternberga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3. Praktické nadání –</a:t>
            </a:r>
          </a:p>
          <a:p>
            <a:r>
              <a:rPr lang="cs-CZ" dirty="0" smtClean="0"/>
              <a:t>Aplikace analytické či syntetické inteligence do praxe</a:t>
            </a:r>
          </a:p>
          <a:p>
            <a:r>
              <a:rPr lang="cs-CZ" dirty="0" smtClean="0"/>
              <a:t>Zahrnuje aplikaci jakýchkoliv analytických či syntetických schopností do každodenních  situací. </a:t>
            </a:r>
          </a:p>
          <a:p>
            <a:r>
              <a:rPr lang="cs-CZ" i="1" dirty="0" smtClean="0"/>
              <a:t>„Člověk s tímto typem nadání – zhodnotí prostředí, velmi rychle nalézá způsoby řešení situace“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8480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Integrace žáků x nadání a talent*</a:t>
            </a:r>
            <a:br>
              <a:rPr lang="cs-CZ" dirty="0" smtClean="0"/>
            </a:br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Péče o integrované žáky*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přístup, respektování osobního tempa, posilování samostatnosti, sebedůvěry</a:t>
            </a:r>
          </a:p>
          <a:p>
            <a:r>
              <a:rPr lang="cs-CZ" dirty="0" smtClean="0"/>
              <a:t>Výuka dle individuálních vzdělávacích plánů</a:t>
            </a:r>
          </a:p>
          <a:p>
            <a:r>
              <a:rPr lang="cs-CZ" dirty="0" smtClean="0"/>
              <a:t>Pravidelné kontroly dodržování IVP a stanovených postupů práce se žáky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Péče o nadané a talentované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přístup</a:t>
            </a:r>
          </a:p>
          <a:p>
            <a:r>
              <a:rPr lang="cs-CZ" dirty="0" smtClean="0"/>
              <a:t>Podpora vlastního přístupu k učení? Kvantitativně odlišný způsob učení, podpora kreativních stránek nadání.</a:t>
            </a:r>
          </a:p>
          <a:p>
            <a:r>
              <a:rPr lang="cs-CZ" dirty="0" smtClean="0"/>
              <a:t>Pravidelná sezení – pedagogů, individuální plány rozvoje, konzultace pedagogicko- psych. poradnami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19872" y="6381328"/>
            <a:ext cx="5509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</a:t>
            </a:r>
            <a:r>
              <a:rPr lang="cs-CZ" b="1" dirty="0" smtClean="0">
                <a:solidFill>
                  <a:srgbClr val="FF0000"/>
                </a:solidFill>
              </a:rPr>
              <a:t>správně žáci se speciálními vzdělávacími potřebami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24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vidí </a:t>
            </a:r>
            <a:r>
              <a:rPr lang="cs-CZ" dirty="0" err="1" smtClean="0"/>
              <a:t>Sternberg</a:t>
            </a:r>
            <a:r>
              <a:rPr lang="cs-CZ" dirty="0" smtClean="0"/>
              <a:t> přínos: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„analytické nadání je pouze dílčím segmentem, mnohem podstatnější je nadání syntetické a praktické“</a:t>
            </a:r>
          </a:p>
          <a:p>
            <a:r>
              <a:rPr lang="cs-CZ" u="sng" dirty="0" smtClean="0"/>
              <a:t>Praktická inteligence je dle </a:t>
            </a:r>
            <a:r>
              <a:rPr lang="cs-CZ" u="sng" dirty="0" err="1" smtClean="0"/>
              <a:t>Sternberga</a:t>
            </a:r>
            <a:r>
              <a:rPr lang="cs-CZ" u="sng" dirty="0" smtClean="0"/>
              <a:t> základem úspěchu v profesním i osobním životě.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493117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Progresivita metod učení a myšlení: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Diskutovaný je dnes </a:t>
            </a:r>
            <a:r>
              <a:rPr lang="cs-CZ" b="1" dirty="0" smtClean="0"/>
              <a:t>posun od řešení problémů k vyhledávání problémů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My, stavíme žáky denně k desítkám příkladů, učíme je, jak na to. Později je zkoušíme, jak daný algoritmus zvládli.</a:t>
            </a:r>
          </a:p>
          <a:p>
            <a:r>
              <a:rPr lang="cs-CZ" dirty="0" smtClean="0"/>
              <a:t>Což dnes už není tak přínosné. Manuální práce vyřeší technologie, v matematické rovině počítače. </a:t>
            </a:r>
          </a:p>
          <a:p>
            <a:r>
              <a:rPr lang="cs-CZ" dirty="0" smtClean="0"/>
              <a:t>Současný problém je hledání osobností, které budou nacházet nové problémy, nové nápady, koncepce a strategie. Hledá tvůrce alternativních směrů uvažování ve vědě i praktickém životě.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19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Tvořivost</a:t>
            </a:r>
          </a:p>
          <a:p>
            <a:r>
              <a:rPr lang="cs-CZ" dirty="0" smtClean="0"/>
              <a:t>Je považována za nejvyšší způsob řešení problému</a:t>
            </a:r>
          </a:p>
          <a:p>
            <a:r>
              <a:rPr lang="cs-CZ" dirty="0" smtClean="0"/>
              <a:t>Tvořivost objektivní je takový druh kreativity, který je charakteristický „objektivní novostí, pravdivostí, </a:t>
            </a:r>
            <a:r>
              <a:rPr lang="cs-CZ" dirty="0" err="1" smtClean="0"/>
              <a:t>zobecnitelností</a:t>
            </a:r>
            <a:r>
              <a:rPr lang="cs-CZ" dirty="0" smtClean="0"/>
              <a:t> a neobvyklostí ve srovnání s tím, co bylo známo v době, kdy např. nová teorie vznikla“</a:t>
            </a:r>
          </a:p>
          <a:p>
            <a:r>
              <a:rPr lang="cs-CZ" dirty="0" smtClean="0"/>
              <a:t>Tvořivost subjektivní – vztahuje se k samotné činnosti jedince, jeho myšlení a kombinaci údajů.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425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má na to reagovat škola?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Poskytovat prostor k vyhledávání problémů v rámci známého</a:t>
            </a:r>
          </a:p>
          <a:p>
            <a:r>
              <a:rPr lang="cs-CZ" dirty="0" smtClean="0"/>
              <a:t>Podporovat kreativitu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Tvořivost se však nemůže stát hlavní prioritou vzdělávání. </a:t>
            </a:r>
          </a:p>
          <a:p>
            <a:r>
              <a:rPr lang="cs-CZ" dirty="0" smtClean="0"/>
              <a:t>Poskytuje zásobárnu informací, vědomostí, postojů, které jsou pro život ve společnosti nezbytné. </a:t>
            </a:r>
          </a:p>
          <a:p>
            <a:r>
              <a:rPr lang="cs-CZ" dirty="0" smtClean="0"/>
              <a:t>Pro tvořivý proces myšlení jsou nezbytné:</a:t>
            </a:r>
          </a:p>
          <a:p>
            <a:r>
              <a:rPr lang="cs-CZ" dirty="0" smtClean="0"/>
              <a:t>Velké množství informací (vstupů) – </a:t>
            </a:r>
            <a:r>
              <a:rPr lang="cs-CZ" i="1" dirty="0" smtClean="0">
                <a:solidFill>
                  <a:srgbClr val="FF0000"/>
                </a:solidFill>
              </a:rPr>
              <a:t>to nám jde…</a:t>
            </a:r>
          </a:p>
          <a:p>
            <a:r>
              <a:rPr lang="cs-CZ" i="1" dirty="0" smtClean="0"/>
              <a:t>Význam spočívá v aplikaci – tvořivosti, jak umět daných vstupů dobře využít, poskytnout prostor pro vytváření nezvyklých kombinací, což vede k rozvoji divergentního myšlení</a:t>
            </a:r>
            <a:r>
              <a:rPr lang="cs-CZ" i="1" dirty="0" smtClean="0">
                <a:solidFill>
                  <a:srgbClr val="FF0000"/>
                </a:solidFill>
              </a:rPr>
              <a:t> = základní předpoklad kreativity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437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477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Zjišťují intelektový výkon (inteligenční testy), jsou nejprobádanější složkou psychometrických metod (</a:t>
            </a:r>
            <a:r>
              <a:rPr lang="cs-CZ" dirty="0" err="1" smtClean="0"/>
              <a:t>Fontana</a:t>
            </a:r>
            <a:r>
              <a:rPr lang="cs-CZ" dirty="0" smtClean="0"/>
              <a:t>, 1995).</a:t>
            </a:r>
          </a:p>
          <a:p>
            <a:r>
              <a:rPr lang="cs-CZ" dirty="0" smtClean="0"/>
              <a:t>Od prvních testů (</a:t>
            </a:r>
            <a:r>
              <a:rPr lang="cs-CZ" dirty="0" err="1" smtClean="0"/>
              <a:t>Binet</a:t>
            </a:r>
            <a:r>
              <a:rPr lang="cs-CZ" dirty="0" smtClean="0"/>
              <a:t>) uplynulo více než 100 let a inteligence je chápána v širších souvislostech.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64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Gaussova křivka rozložení IQ hodnot v populaci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912768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7567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Více než 50% jedinců odpovídá rozmezí hodnot IQ mezi 90 – 110</a:t>
            </a:r>
          </a:p>
          <a:p>
            <a:r>
              <a:rPr lang="cs-CZ" dirty="0" smtClean="0"/>
              <a:t>Jak úměrně klesá počet osob s hodnotami nižšími, stejným způsobem klesá počet osob s hodnotami vyššími. </a:t>
            </a:r>
          </a:p>
          <a:p>
            <a:r>
              <a:rPr lang="cs-CZ" dirty="0" smtClean="0"/>
              <a:t>Hranice pro mimořádný intelekt je IQ 130 – celosvětově v populaci se jedná o 2-3% jedinců. </a:t>
            </a:r>
          </a:p>
          <a:p>
            <a:r>
              <a:rPr lang="cs-CZ" dirty="0" smtClean="0"/>
              <a:t>Genialitu označuje hodnota IQ od 140 (0,2-0,3%)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218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Zkoumání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 dlouhou dobu se věřilo, že inteligenci lze měřit na základě jednoho společného faktoru – tzv. g faktor.</a:t>
            </a:r>
          </a:p>
          <a:p>
            <a:r>
              <a:rPr lang="cs-CZ" dirty="0" smtClean="0"/>
              <a:t>Později se začaly uplatňovat směry, které zdůrazňovaly </a:t>
            </a:r>
            <a:r>
              <a:rPr lang="cs-CZ" dirty="0" err="1" smtClean="0"/>
              <a:t>mnohafaktorovou</a:t>
            </a:r>
            <a:r>
              <a:rPr lang="cs-CZ" dirty="0" smtClean="0"/>
              <a:t> povahu inteligence. </a:t>
            </a:r>
          </a:p>
          <a:p>
            <a:r>
              <a:rPr lang="cs-CZ" dirty="0" smtClean="0"/>
              <a:t>Autorem myšlenky mnohočetné inteligence je americký psycholog </a:t>
            </a:r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 smtClean="0"/>
              <a:t>Gardner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„inteligence není jednolitá veličina, ale je více druhů, které existují nezávisle na sobě“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46525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inteligence </a:t>
            </a:r>
            <a:br>
              <a:rPr lang="cs-CZ" dirty="0" smtClean="0"/>
            </a:br>
            <a:r>
              <a:rPr lang="cs-CZ" sz="3100" i="1" dirty="0" smtClean="0"/>
              <a:t>(</a:t>
            </a:r>
            <a:r>
              <a:rPr lang="cs-CZ" sz="3100" i="1" dirty="0" err="1" smtClean="0"/>
              <a:t>Grecmanová</a:t>
            </a:r>
            <a:r>
              <a:rPr lang="cs-CZ" sz="3100" i="1" dirty="0" smtClean="0"/>
              <a:t>, </a:t>
            </a:r>
            <a:r>
              <a:rPr lang="cs-CZ" sz="3100" i="1" dirty="0" err="1" smtClean="0"/>
              <a:t>Urbanovská</a:t>
            </a:r>
            <a:r>
              <a:rPr lang="cs-CZ" sz="3100" i="1" dirty="0" smtClean="0"/>
              <a:t>, Novotný, 2000)</a:t>
            </a:r>
            <a:endParaRPr lang="cs-CZ" sz="31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1. Lingvistická (jazyková) inteligence</a:t>
            </a:r>
          </a:p>
          <a:p>
            <a:r>
              <a:rPr lang="cs-CZ" dirty="0"/>
              <a:t>c</a:t>
            </a:r>
            <a:r>
              <a:rPr lang="cs-CZ" dirty="0" smtClean="0"/>
              <a:t>itlivost na význam a pořadí slov, stejně jako na funkci jazyka.</a:t>
            </a:r>
          </a:p>
          <a:p>
            <a:r>
              <a:rPr lang="cs-CZ" dirty="0" smtClean="0"/>
              <a:t>Jedinci si snadno zapamatují jména, místa, data, podrobnosti, sdělují a vysvětlují nové poznatky a názory. Dokáží vyprávět historky, vtipy a příběhy. Dokáží snadno řešit křížovky, dokáží je rovněž snadno sestavit.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Rozvíjející aktivity: </a:t>
            </a:r>
          </a:p>
          <a:p>
            <a:r>
              <a:rPr lang="cs-CZ" dirty="0" smtClean="0"/>
              <a:t>psaní dopisů, deníku, povídek, tvorba vlastního časopisu</a:t>
            </a:r>
          </a:p>
        </p:txBody>
      </p:sp>
    </p:spTree>
    <p:extLst>
      <p:ext uri="{BB962C8B-B14F-4D97-AF65-F5344CB8AC3E}">
        <p14:creationId xmlns:p14="http://schemas.microsoft.com/office/powerpoint/2010/main" val="1435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Integrace žáků x nadání a talent*</a:t>
            </a:r>
            <a:br>
              <a:rPr lang="cs-CZ" dirty="0" smtClean="0"/>
            </a:br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Žáci se speciálními vzdělávacími potřebami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Spolupráce s psychology a speciálními pedagogy</a:t>
            </a:r>
          </a:p>
          <a:p>
            <a:r>
              <a:rPr lang="cs-CZ" dirty="0" smtClean="0"/>
              <a:t>Výuka pomocí asistenta pedagoga, kde je asistent doporučen</a:t>
            </a:r>
          </a:p>
          <a:p>
            <a:r>
              <a:rPr lang="cs-CZ" dirty="0" smtClean="0"/>
              <a:t>Preferování vybrané formy proměřování vědomostí</a:t>
            </a:r>
          </a:p>
          <a:p>
            <a:r>
              <a:rPr lang="cs-CZ" dirty="0" smtClean="0"/>
              <a:t>Klidné a trpělivé vedení, poskytování zápisů do sešitů (kopírování).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 smtClean="0"/>
          </a:p>
          <a:p>
            <a:pPr algn="ctr"/>
            <a:r>
              <a:rPr lang="cs-CZ" sz="3800" dirty="0" smtClean="0"/>
              <a:t>Nadání a talentovaní žáci</a:t>
            </a:r>
            <a:endParaRPr lang="cs-CZ" sz="3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?</a:t>
            </a:r>
          </a:p>
          <a:p>
            <a:r>
              <a:rPr lang="cs-CZ" dirty="0" smtClean="0"/>
              <a:t>Spolupráce s odborníky z vysokých škol?</a:t>
            </a:r>
          </a:p>
          <a:p>
            <a:r>
              <a:rPr lang="cs-CZ" dirty="0" smtClean="0"/>
              <a:t>Zadávání individuálních úkolů a zapojování do soutěží, odborných činností apod.</a:t>
            </a:r>
          </a:p>
          <a:p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88891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2000)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err="1" smtClean="0"/>
              <a:t>Logicko</a:t>
            </a:r>
            <a:r>
              <a:rPr lang="cs-CZ" b="1" dirty="0" smtClean="0"/>
              <a:t> – matematická inteligence </a:t>
            </a:r>
          </a:p>
          <a:p>
            <a:r>
              <a:rPr lang="cs-CZ" dirty="0" smtClean="0"/>
              <a:t>Logické přístupy k řešení problému, orientace ve světě čísel. </a:t>
            </a:r>
          </a:p>
          <a:p>
            <a:r>
              <a:rPr lang="cs-CZ" dirty="0" smtClean="0"/>
              <a:t>Podpůrné aktivity:</a:t>
            </a:r>
          </a:p>
          <a:p>
            <a:r>
              <a:rPr lang="cs-CZ" dirty="0" smtClean="0"/>
              <a:t>Počítání aritmetických příkladů (z hlavy), jakékoliv početní činnosti, výpočet šancí a pravděpodobností. Řešení logických hádanek a problémů (šachy, dáma, strategické hry)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883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2000)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3. Prostorová inteligence</a:t>
            </a:r>
          </a:p>
          <a:p>
            <a:r>
              <a:rPr lang="cs-CZ" dirty="0" smtClean="0"/>
              <a:t>Schopnost vnímání prostoru, vizuální stránky světa. </a:t>
            </a:r>
          </a:p>
          <a:p>
            <a:r>
              <a:rPr lang="cs-CZ" dirty="0" smtClean="0"/>
              <a:t>Oblíbené činnosti:</a:t>
            </a:r>
          </a:p>
          <a:p>
            <a:r>
              <a:rPr lang="cs-CZ" dirty="0" smtClean="0"/>
              <a:t>Umělecké aktivity (výtvarná činnost), kreslení, čtení i tvorba map. Navigování, tvorba nákresů a plánů, vytváření názorných schémat.</a:t>
            </a:r>
          </a:p>
          <a:p>
            <a:r>
              <a:rPr lang="cs-CZ" dirty="0" smtClean="0"/>
              <a:t>Jedinci s prostorovou inteligencí si snadno pamatují informace vizuálního charakteru (filmy, fotografie, obrazy)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01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2000)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4. Hudební (hudebně rytmická) inteligence</a:t>
            </a:r>
          </a:p>
          <a:p>
            <a:r>
              <a:rPr lang="cs-CZ" dirty="0" smtClean="0"/>
              <a:t>Citlivost na zvuky, vnímání melodie, rytmu tónů. </a:t>
            </a:r>
          </a:p>
          <a:p>
            <a:r>
              <a:rPr lang="cs-CZ" dirty="0" smtClean="0"/>
              <a:t>Schopnost dobře intonovat, pamatovat si melodie,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Vhodné rozvojové činnosti: </a:t>
            </a:r>
            <a:r>
              <a:rPr lang="cs-CZ" dirty="0" smtClean="0"/>
              <a:t>schopnost hrát, improvizovat na hudební nástroj. </a:t>
            </a:r>
            <a:endParaRPr lang="cs-CZ" dirty="0"/>
          </a:p>
          <a:p>
            <a:r>
              <a:rPr lang="cs-CZ" dirty="0" smtClean="0"/>
              <a:t>Hudebně nadaní se často učí při hudbě, vyžadují tzv. zvukovou kulisu</a:t>
            </a:r>
          </a:p>
        </p:txBody>
      </p:sp>
    </p:spTree>
    <p:extLst>
      <p:ext uri="{BB962C8B-B14F-4D97-AF65-F5344CB8AC3E}">
        <p14:creationId xmlns:p14="http://schemas.microsoft.com/office/powerpoint/2010/main" val="3072887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2000)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5. Tělesně pohybová (kinestetická) inteligence</a:t>
            </a:r>
          </a:p>
          <a:p>
            <a:r>
              <a:rPr lang="cs-CZ" dirty="0" smtClean="0"/>
              <a:t>Schopnost využívat tělo k vyjadřování sama sebe. </a:t>
            </a:r>
            <a:endParaRPr lang="cs-CZ" dirty="0"/>
          </a:p>
          <a:p>
            <a:r>
              <a:rPr lang="cs-CZ" dirty="0" smtClean="0"/>
              <a:t>Zručnost v manipulaci s předměty</a:t>
            </a:r>
          </a:p>
          <a:p>
            <a:r>
              <a:rPr lang="cs-CZ" dirty="0" smtClean="0"/>
              <a:t>Časté aktivity: obliba pohybových aktivit</a:t>
            </a:r>
          </a:p>
          <a:p>
            <a:r>
              <a:rPr lang="cs-CZ" dirty="0" smtClean="0"/>
              <a:t>Kinesteticky nadaní jsou úspěšní ve sportech, tanci</a:t>
            </a:r>
          </a:p>
          <a:p>
            <a:r>
              <a:rPr lang="cs-CZ" dirty="0" smtClean="0"/>
              <a:t>Jsou neustále v pohybu, vrtí se, dobře napodobují gesta, pohyby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800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</a:t>
            </a:r>
            <a:r>
              <a:rPr lang="cs-CZ" sz="3100" i="1" dirty="0" smtClean="0"/>
              <a:t>2000)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6. Interpersonální inteligence</a:t>
            </a:r>
          </a:p>
          <a:p>
            <a:r>
              <a:rPr lang="cs-CZ" dirty="0" smtClean="0"/>
              <a:t>Schopnost všímat si a rozlišovat nálady, temperament a motivaci druhých.  </a:t>
            </a:r>
          </a:p>
          <a:p>
            <a:r>
              <a:rPr lang="cs-CZ" dirty="0" smtClean="0"/>
              <a:t>Oblíbené činnosti: navazování a udržování mnoha společenských kontaktů a přátelství, včetně mimoškolních aktivit a zapojování se do skupinových her.</a:t>
            </a:r>
          </a:p>
          <a:p>
            <a:r>
              <a:rPr lang="cs-CZ" dirty="0" smtClean="0"/>
              <a:t>Charakteristická je péče o děti a jiné lidi, kteří potřebují pomoc (diskuze, naslouchání)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3854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Typy inteligence </a:t>
            </a:r>
            <a:br>
              <a:rPr lang="cs-CZ" dirty="0"/>
            </a:br>
            <a:r>
              <a:rPr lang="cs-CZ" sz="3100" i="1" dirty="0"/>
              <a:t>(</a:t>
            </a:r>
            <a:r>
              <a:rPr lang="cs-CZ" sz="3100" i="1" dirty="0" err="1"/>
              <a:t>Grecmanová</a:t>
            </a:r>
            <a:r>
              <a:rPr lang="cs-CZ" sz="3100" i="1" dirty="0"/>
              <a:t>, </a:t>
            </a:r>
            <a:r>
              <a:rPr lang="cs-CZ" sz="3100" i="1" dirty="0" err="1"/>
              <a:t>Urbanovská</a:t>
            </a:r>
            <a:r>
              <a:rPr lang="cs-CZ" sz="3100" i="1" dirty="0"/>
              <a:t>, Novotný, 2000)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7. Intrapersonální (</a:t>
            </a:r>
            <a:r>
              <a:rPr lang="cs-CZ" dirty="0" err="1" smtClean="0"/>
              <a:t>metakognitivní</a:t>
            </a:r>
            <a:r>
              <a:rPr lang="cs-CZ" dirty="0" smtClean="0"/>
              <a:t>) inteligence</a:t>
            </a:r>
          </a:p>
          <a:p>
            <a:r>
              <a:rPr lang="cs-CZ" dirty="0" smtClean="0"/>
              <a:t>Schopnost porozumět vlastním pocitům, využít je k řízení vlastního chování.  </a:t>
            </a:r>
          </a:p>
          <a:p>
            <a:r>
              <a:rPr lang="cs-CZ" dirty="0" smtClean="0"/>
              <a:t>Charakteristika osobnosti:</a:t>
            </a:r>
          </a:p>
          <a:p>
            <a:r>
              <a:rPr lang="cs-CZ" dirty="0"/>
              <a:t>s</a:t>
            </a:r>
            <a:r>
              <a:rPr lang="cs-CZ" dirty="0" smtClean="0"/>
              <a:t>mysl pro nezávislost, silná vůle, vyhraněné názory, jsou rádi sami. </a:t>
            </a:r>
          </a:p>
          <a:p>
            <a:r>
              <a:rPr lang="cs-CZ" dirty="0" smtClean="0"/>
              <a:t>Věnují se vlastním zájmům, vedou osobní deník, stanoví si osobní cíle a kontrolují je, plánují využití času, předvídají, uvědomují si co znají, chtějí znát a dokáží umět.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98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380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diskuze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61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31075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Je cennější pečlivá práce s žáky se speciálními vzdělávacími potřebami nebo s nadanými žáky?  </a:t>
            </a:r>
            <a:endParaRPr lang="cs-CZ" sz="32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Žáci se speciálními vzdělávacími potřebami </a:t>
            </a:r>
          </a:p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+ nenechat je napospas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začlenit je do společnosti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vytvořit jim smysl života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aby byli přínosem</a:t>
            </a:r>
          </a:p>
          <a:p>
            <a:r>
              <a:rPr lang="cs-CZ" dirty="0" smtClean="0"/>
              <a:t>- za jakou cenu?</a:t>
            </a:r>
          </a:p>
          <a:p>
            <a:r>
              <a:rPr lang="cs-CZ" dirty="0" smtClean="0"/>
              <a:t>- nedemotivujeme tím ostatní?</a:t>
            </a:r>
          </a:p>
          <a:p>
            <a:r>
              <a:rPr lang="cs-CZ" dirty="0" smtClean="0"/>
              <a:t>- nezískají pocit nároku na péči, že je třeba se o ně vždy postarat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Nadaní a talentovaní žáci</a:t>
            </a:r>
          </a:p>
          <a:p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3444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- mají to od Pána </a:t>
            </a:r>
            <a:r>
              <a:rPr lang="cs-CZ" dirty="0"/>
              <a:t>B</a:t>
            </a:r>
            <a:r>
              <a:rPr lang="cs-CZ" dirty="0" smtClean="0"/>
              <a:t>oha, nepotřebují zvláštní péči</a:t>
            </a:r>
          </a:p>
          <a:p>
            <a:r>
              <a:rPr lang="cs-CZ" dirty="0" smtClean="0"/>
              <a:t>- někteří jsou tak trochu „exoti“, ale nemají na to právo, musíme je srovnat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najít jim parťáka (většinou jsou nebo se cítí být sami) učitele, spolužáka (staršího)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pokud se podchytí ve vhodnou dobu a čas, rozvíjí se jejich talent,  v budoucnu často: objevitelé, nositelé  patentů, inovátoři,  tvůrci nových systémů a technologií </a:t>
            </a:r>
          </a:p>
        </p:txBody>
      </p:sp>
    </p:spTree>
    <p:extLst>
      <p:ext uri="{BB962C8B-B14F-4D97-AF65-F5344CB8AC3E}">
        <p14:creationId xmlns:p14="http://schemas.microsoft.com/office/powerpoint/2010/main" val="337240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Tradice péče o nadané a talenty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Byly zřizovány školy s různým zaměřením</a:t>
            </a:r>
          </a:p>
          <a:p>
            <a:r>
              <a:rPr lang="cs-CZ" dirty="0" smtClean="0"/>
              <a:t>Byla věnována pozornost volnočasovým aktivitám (LŠU, sportovní kluby, kroužky)</a:t>
            </a:r>
          </a:p>
          <a:p>
            <a:r>
              <a:rPr lang="cs-CZ" dirty="0" smtClean="0"/>
              <a:t>Celkově opomíjena byla oblast intelektového nadání.</a:t>
            </a:r>
          </a:p>
          <a:p>
            <a:r>
              <a:rPr lang="cs-CZ" dirty="0" smtClean="0"/>
              <a:t>„Často tito žáci disponují schopnostmi nad rámec jednoho vyučovacího předmětu – někteří vynikají ve všech předmětech“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47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Tradice péče o nadané a talenty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Víme, jak rozpoznat, starat se a pracovat </a:t>
            </a:r>
            <a:r>
              <a:rPr lang="cs-CZ" dirty="0"/>
              <a:t>s</a:t>
            </a:r>
            <a:r>
              <a:rPr lang="cs-CZ" dirty="0" smtClean="0"/>
              <a:t>:</a:t>
            </a:r>
          </a:p>
          <a:p>
            <a:r>
              <a:rPr lang="cs-CZ" dirty="0" smtClean="0"/>
              <a:t>Nadanými sportovci</a:t>
            </a:r>
          </a:p>
          <a:p>
            <a:r>
              <a:rPr lang="cs-CZ" dirty="0" smtClean="0"/>
              <a:t>Nadanými malíři, hudebníky …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Proč máme odlišit „rozumový talent“ od výše uvedených?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64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Proč máme odlišit „rozumový talent“ od výše uvedených?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Talent v oblasti umění, sportu či pohybových disciplín </a:t>
            </a:r>
            <a:r>
              <a:rPr lang="cs-CZ" dirty="0" smtClean="0">
                <a:solidFill>
                  <a:srgbClr val="FF0000"/>
                </a:solidFill>
              </a:rPr>
              <a:t>na sebe neváže </a:t>
            </a:r>
            <a:r>
              <a:rPr lang="cs-CZ" dirty="0" smtClean="0"/>
              <a:t>podmínku „zvýšeného intelektu“ ani mimořádných schopností v oblasti rozumového vývoje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Pokud se snažíme popsat, co je zapotřebí k realizaci nadání, můžeme vyjít z toho, co mají nadaní jedinci společné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1. Výjimečnost </a:t>
            </a:r>
            <a:r>
              <a:rPr lang="cs-CZ" dirty="0" smtClean="0"/>
              <a:t>– </a:t>
            </a:r>
            <a:r>
              <a:rPr lang="cs-CZ" i="1" dirty="0" smtClean="0"/>
              <a:t>nadaný musí být v něčem výjimečný</a:t>
            </a:r>
          </a:p>
          <a:p>
            <a:r>
              <a:rPr lang="cs-CZ" b="1" dirty="0" smtClean="0"/>
              <a:t>2. Vzácnost </a:t>
            </a:r>
            <a:r>
              <a:rPr lang="cs-CZ" dirty="0" smtClean="0"/>
              <a:t>– </a:t>
            </a:r>
            <a:r>
              <a:rPr lang="cs-CZ" i="1" dirty="0" smtClean="0"/>
              <a:t>musí vlastnit vysokou úroveň nějakého atributu, který není mezi jeho vrstevníky obvyklý</a:t>
            </a:r>
          </a:p>
          <a:p>
            <a:r>
              <a:rPr lang="cs-CZ" b="1" dirty="0" smtClean="0"/>
              <a:t>3. Produktivita </a:t>
            </a:r>
          </a:p>
          <a:p>
            <a:r>
              <a:rPr lang="cs-CZ" b="1" dirty="0" smtClean="0"/>
              <a:t>4. Prokazatelnost </a:t>
            </a:r>
            <a:r>
              <a:rPr lang="cs-CZ" dirty="0" smtClean="0"/>
              <a:t>– </a:t>
            </a:r>
            <a:r>
              <a:rPr lang="cs-CZ" i="1" dirty="0" smtClean="0"/>
              <a:t>vlastnost musí být průkazná </a:t>
            </a:r>
          </a:p>
          <a:p>
            <a:r>
              <a:rPr lang="cs-CZ" b="1" dirty="0" smtClean="0"/>
              <a:t>5. Hodnota </a:t>
            </a:r>
            <a:r>
              <a:rPr lang="cs-CZ" i="1" dirty="0" smtClean="0"/>
              <a:t>– výjimečný výkon musí být v oblasti, která je zároveň společensky oceňována. </a:t>
            </a:r>
          </a:p>
        </p:txBody>
      </p:sp>
    </p:spTree>
    <p:extLst>
      <p:ext uri="{BB962C8B-B14F-4D97-AF65-F5344CB8AC3E}">
        <p14:creationId xmlns:p14="http://schemas.microsoft.com/office/powerpoint/2010/main" val="92731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Co potřebují děti s přednostmi význačnými pro schopnost vysokého výkonu?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Diferencované vzdělávací programy nad rámec běžných.</a:t>
            </a:r>
          </a:p>
          <a:p>
            <a:r>
              <a:rPr lang="cs-CZ" dirty="0" smtClean="0"/>
              <a:t>Využívání služeb – nad rámec běžně poskytovaných pro žáky školy  např. pedagogové poskytující individuální rozvoj v oblastech nadání, pomoc psychologa, odborníky z VŠ či praxe</a:t>
            </a:r>
          </a:p>
          <a:p>
            <a:r>
              <a:rPr lang="cs-CZ" dirty="0" smtClean="0"/>
              <a:t>Nadané děti v širokém pojetí můžeme chápat jako děti, které jsou </a:t>
            </a:r>
            <a:r>
              <a:rPr lang="cs-CZ" dirty="0" smtClean="0">
                <a:solidFill>
                  <a:srgbClr val="FF0000"/>
                </a:solidFill>
              </a:rPr>
              <a:t>schopny vysokého výkonu</a:t>
            </a:r>
          </a:p>
        </p:txBody>
      </p:sp>
    </p:spTree>
    <p:extLst>
      <p:ext uri="{BB962C8B-B14F-4D97-AF65-F5344CB8AC3E}">
        <p14:creationId xmlns:p14="http://schemas.microsoft.com/office/powerpoint/2010/main" val="30730192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1840</Words>
  <Application>Microsoft Office PowerPoint</Application>
  <PresentationFormat>Předvádění na obrazovce (4:3)</PresentationFormat>
  <Paragraphs>186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Motiv systému Office</vt:lpstr>
      <vt:lpstr>Talent a nadání  Příspěvek na poradu 3. března 2020 Mgr. Karla Demelová  Učíme v 21. století, Erasmus+ KA1  vzdělávání dospělých, 2018-1-CZ01-KA101-047172  </vt:lpstr>
      <vt:lpstr>Integrace žáků x nadání a talent* současný stav</vt:lpstr>
      <vt:lpstr>Integrace žáků x nadání a talent* současný stav</vt:lpstr>
      <vt:lpstr>Je cennější pečlivá práce s žáky se speciálními vzdělávacími potřebami nebo s nadanými žáky?  </vt:lpstr>
      <vt:lpstr>Tradice péče o nadané a talenty</vt:lpstr>
      <vt:lpstr>Tradice péče o nadané a talenty</vt:lpstr>
      <vt:lpstr> Proč máme odlišit „rozumový talent“ od výše uvedených? </vt:lpstr>
      <vt:lpstr>Pokud se snažíme popsat, co je zapotřebí k realizaci nadání, můžeme vyjít z toho, co mají nadaní jedinci společné</vt:lpstr>
      <vt:lpstr>Co potřebují děti s přednostmi význačnými pro schopnost vysokého výkonu?</vt:lpstr>
      <vt:lpstr>Vysoký výkon může být v jedné nebo více oblastech:</vt:lpstr>
      <vt:lpstr>Tříkruhový model nadání (Joseph Renzulli, USA)</vt:lpstr>
      <vt:lpstr>Nadání</vt:lpstr>
      <vt:lpstr>Trojhranný model nadání (Franc J. Monks, Nizozemí)</vt:lpstr>
      <vt:lpstr>Doplněný model nadání  (Frank J. Monks, Německo, Nizozemí)</vt:lpstr>
      <vt:lpstr>Triarchický model nadání  (Robert J. Sternberg, USA)</vt:lpstr>
      <vt:lpstr>Robert Sternberg –  triarchický model nadání</vt:lpstr>
      <vt:lpstr>Tři druhy nadání dle Sternberga:</vt:lpstr>
      <vt:lpstr>Tři druhy nadání dle Sternberga:</vt:lpstr>
      <vt:lpstr>Tři druhy nadání dle Sternberga:</vt:lpstr>
      <vt:lpstr>V čem vidí Sternberg přínos:</vt:lpstr>
      <vt:lpstr>Progresivita metod učení a myšlení:</vt:lpstr>
      <vt:lpstr>Co s tím?</vt:lpstr>
      <vt:lpstr>Jak má na to reagovat škola?</vt:lpstr>
      <vt:lpstr>Prezentace aplikace PowerPoint</vt:lpstr>
      <vt:lpstr>Psychologické testy</vt:lpstr>
      <vt:lpstr>Gaussova křivka rozložení IQ hodnot v populaci</vt:lpstr>
      <vt:lpstr>Rozložení:</vt:lpstr>
      <vt:lpstr>Zkoumání inteligence</vt:lpstr>
      <vt:lpstr>Typy inteligence  (Grecmanová, Urbanovská, Novotný, 2000)</vt:lpstr>
      <vt:lpstr>Typy inteligence  (Grecmanová, Urbanovská, Novotný, 2000)</vt:lpstr>
      <vt:lpstr>Typy inteligence  (Grecmanová, Urbanovská, Novotný, 2000)</vt:lpstr>
      <vt:lpstr>Typy inteligence  (Grecmanová, Urbanovská, Novotný, 2000)</vt:lpstr>
      <vt:lpstr>Typy inteligence  (Grecmanová, Urbanovská, Novotný, 2000)</vt:lpstr>
      <vt:lpstr>Typy inteligence  (Grecmanová, Urbanovská, Novotný, 2000)</vt:lpstr>
      <vt:lpstr>Typy inteligence  (Grecmanová, Urbanovská, Novotný, 2000)</vt:lpstr>
      <vt:lpstr>Diskuze na závěr</vt:lpstr>
      <vt:lpstr>Konec diskuze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 a nadání</dc:title>
  <dc:creator>Admin</dc:creator>
  <cp:lastModifiedBy>Petra Bruková</cp:lastModifiedBy>
  <cp:revision>38</cp:revision>
  <dcterms:created xsi:type="dcterms:W3CDTF">2020-03-01T18:28:58Z</dcterms:created>
  <dcterms:modified xsi:type="dcterms:W3CDTF">2020-07-20T13:31:03Z</dcterms:modified>
</cp:coreProperties>
</file>