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31" autoAdjust="0"/>
    <p:restoredTop sz="94630" autoAdjust="0"/>
  </p:normalViewPr>
  <p:slideViewPr>
    <p:cSldViewPr snapToGrid="0">
      <p:cViewPr varScale="1">
        <p:scale>
          <a:sx n="69" d="100"/>
          <a:sy n="69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DE38-A7DF-466B-B514-954FB7208087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1F59-1D20-4925-8539-598296C398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818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DE38-A7DF-466B-B514-954FB7208087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1F59-1D20-4925-8539-598296C398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18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DE38-A7DF-466B-B514-954FB7208087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1F59-1D20-4925-8539-598296C398DF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7191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DE38-A7DF-466B-B514-954FB7208087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1F59-1D20-4925-8539-598296C398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414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DE38-A7DF-466B-B514-954FB7208087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1F59-1D20-4925-8539-598296C398DF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8473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DE38-A7DF-466B-B514-954FB7208087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1F59-1D20-4925-8539-598296C398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8031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DE38-A7DF-466B-B514-954FB7208087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1F59-1D20-4925-8539-598296C398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9560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DE38-A7DF-466B-B514-954FB7208087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1F59-1D20-4925-8539-598296C398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501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DE38-A7DF-466B-B514-954FB7208087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1F59-1D20-4925-8539-598296C398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343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DE38-A7DF-466B-B514-954FB7208087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1F59-1D20-4925-8539-598296C398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705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DE38-A7DF-466B-B514-954FB7208087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1F59-1D20-4925-8539-598296C398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114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DE38-A7DF-466B-B514-954FB7208087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1F59-1D20-4925-8539-598296C398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23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DE38-A7DF-466B-B514-954FB7208087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1F59-1D20-4925-8539-598296C398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460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DE38-A7DF-466B-B514-954FB7208087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1F59-1D20-4925-8539-598296C398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0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DE38-A7DF-466B-B514-954FB7208087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1F59-1D20-4925-8539-598296C398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252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DE38-A7DF-466B-B514-954FB7208087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1F59-1D20-4925-8539-598296C398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158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BDE38-A7DF-466B-B514-954FB7208087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CFC1F59-1D20-4925-8539-598296C398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149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Jak rozpoznat nadaného žáka ve škole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Příspěvek na poradu 3. března 2020</a:t>
            </a:r>
          </a:p>
          <a:p>
            <a:r>
              <a:rPr lang="cs-CZ" dirty="0" smtClean="0"/>
              <a:t>Mgr. Jana Hložková, Mgr</a:t>
            </a:r>
            <a:r>
              <a:rPr lang="cs-CZ" dirty="0" smtClean="0"/>
              <a:t>. Karla </a:t>
            </a:r>
            <a:r>
              <a:rPr lang="cs-CZ" dirty="0" err="1" smtClean="0"/>
              <a:t>Demelová</a:t>
            </a:r>
            <a:endParaRPr lang="cs-CZ" dirty="0" smtClean="0"/>
          </a:p>
          <a:p>
            <a:r>
              <a:rPr lang="en-GB" dirty="0" err="1"/>
              <a:t>Učíme</a:t>
            </a:r>
            <a:r>
              <a:rPr lang="en-GB" dirty="0"/>
              <a:t> v 21. </a:t>
            </a:r>
            <a:r>
              <a:rPr lang="en-GB" dirty="0" err="1"/>
              <a:t>století</a:t>
            </a:r>
            <a:r>
              <a:rPr lang="en-GB" dirty="0"/>
              <a:t>, Erasmus+ KA1  </a:t>
            </a:r>
            <a:r>
              <a:rPr lang="en-GB" dirty="0" err="1"/>
              <a:t>vzdělávání</a:t>
            </a:r>
            <a:r>
              <a:rPr lang="en-GB" dirty="0"/>
              <a:t> </a:t>
            </a:r>
            <a:r>
              <a:rPr lang="en-GB" dirty="0" err="1"/>
              <a:t>dospělých</a:t>
            </a:r>
            <a:r>
              <a:rPr lang="en-GB" dirty="0"/>
              <a:t>, 2018-1-CZ01-KA101-047172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 descr="EU flag-Erasmus+_vect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5913" y="5438677"/>
            <a:ext cx="2247468" cy="7404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72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Motivace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Převažuje </a:t>
            </a:r>
            <a:r>
              <a:rPr lang="cs-CZ" b="1" dirty="0"/>
              <a:t>vnitřní</a:t>
            </a:r>
            <a:r>
              <a:rPr lang="cs-CZ" dirty="0"/>
              <a:t> motivace nad vnější.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Emoce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/>
              <a:t>Je </a:t>
            </a:r>
            <a:r>
              <a:rPr lang="cs-CZ" b="1" dirty="0"/>
              <a:t>nevyzrálý</a:t>
            </a:r>
            <a:r>
              <a:rPr lang="cs-CZ" dirty="0"/>
              <a:t>, velmi citlivý, </a:t>
            </a:r>
            <a:r>
              <a:rPr lang="cs-CZ" b="1" dirty="0"/>
              <a:t>zranitelný</a:t>
            </a:r>
            <a:r>
              <a:rPr lang="cs-CZ" dirty="0"/>
              <a:t>, křehké sebevědomí, často </a:t>
            </a:r>
            <a:r>
              <a:rPr lang="cs-CZ" b="1" dirty="0"/>
              <a:t>přecitlivělý</a:t>
            </a:r>
            <a:r>
              <a:rPr lang="cs-CZ" dirty="0"/>
              <a:t> na hluk, osamělý, stresovaný. Může prožívat </a:t>
            </a:r>
            <a:r>
              <a:rPr lang="cs-CZ" b="1" dirty="0"/>
              <a:t>úzkostné</a:t>
            </a:r>
            <a:r>
              <a:rPr lang="cs-CZ" dirty="0"/>
              <a:t> stavy, stavy napětí, </a:t>
            </a:r>
            <a:r>
              <a:rPr lang="cs-CZ" dirty="0" smtClean="0"/>
              <a:t>deprese, být výbušný a prudce reagovat.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06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Sociální </a:t>
            </a:r>
            <a:r>
              <a:rPr lang="cs-CZ" b="1" dirty="0" smtClean="0"/>
              <a:t>oblast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Riziková oblast, </a:t>
            </a:r>
            <a:r>
              <a:rPr lang="cs-CZ" b="1" dirty="0"/>
              <a:t>špatně si hledá kamarády </a:t>
            </a:r>
            <a:r>
              <a:rPr lang="cs-CZ" dirty="0"/>
              <a:t>mezi svými </a:t>
            </a:r>
            <a:r>
              <a:rPr lang="cs-CZ" dirty="0" smtClean="0"/>
              <a:t>vrstevníky (nemá se s nimi o čem bavit).</a:t>
            </a:r>
            <a:r>
              <a:rPr lang="cs-CZ" dirty="0"/>
              <a:t> </a:t>
            </a:r>
            <a:r>
              <a:rPr lang="cs-CZ" dirty="0" smtClean="0"/>
              <a:t>Vyhledává </a:t>
            </a:r>
            <a:r>
              <a:rPr lang="cs-CZ" b="1" dirty="0"/>
              <a:t>starší žáky</a:t>
            </a:r>
            <a:r>
              <a:rPr lang="cs-CZ" dirty="0"/>
              <a:t>, se kterými si v intelektové oblasti lépe rozumí, což však neplatí v oblasti sociální. </a:t>
            </a:r>
          </a:p>
          <a:p>
            <a:r>
              <a:rPr lang="cs-CZ" dirty="0" smtClean="0"/>
              <a:t>Projevuje se jako hyperaktivní, </a:t>
            </a:r>
            <a:r>
              <a:rPr lang="cs-CZ" dirty="0" err="1" smtClean="0"/>
              <a:t>perfekcionalista</a:t>
            </a:r>
            <a:r>
              <a:rPr lang="cs-CZ" dirty="0" smtClean="0"/>
              <a:t>, nesoustředěný(denní snění), neposlouchá, odmlouvá, problémy s autoritou.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Postavení ve skupině je extrémní, může vést až k šikaně. </a:t>
            </a:r>
            <a:endParaRPr lang="cs-CZ" dirty="0" smtClean="0"/>
          </a:p>
          <a:p>
            <a:r>
              <a:rPr lang="cs-CZ" dirty="0" smtClean="0"/>
              <a:t>Vyžadují </a:t>
            </a:r>
            <a:r>
              <a:rPr lang="cs-CZ" b="1" dirty="0"/>
              <a:t>zvýšenou volnost </a:t>
            </a:r>
            <a:r>
              <a:rPr lang="cs-CZ" dirty="0" smtClean="0"/>
              <a:t>pro </a:t>
            </a:r>
            <a:r>
              <a:rPr lang="cs-CZ" dirty="0"/>
              <a:t>svou činnost, na druhou stranu se dožadují </a:t>
            </a:r>
            <a:r>
              <a:rPr lang="cs-CZ" b="1" dirty="0"/>
              <a:t>zvýšené pozornosti </a:t>
            </a:r>
            <a:r>
              <a:rPr lang="cs-CZ" dirty="0"/>
              <a:t>vzhledem ke své osobě a vykonávaným činnostem (nesoulad</a:t>
            </a:r>
            <a:r>
              <a:rPr lang="cs-CZ" dirty="0" smtClean="0"/>
              <a:t>).</a:t>
            </a:r>
          </a:p>
          <a:p>
            <a:r>
              <a:rPr lang="cs-CZ" dirty="0" smtClean="0"/>
              <a:t>Velký </a:t>
            </a:r>
            <a:r>
              <a:rPr lang="cs-CZ" b="1" dirty="0"/>
              <a:t>smysl pro spravedlnost, idealisté </a:t>
            </a:r>
            <a:r>
              <a:rPr lang="cs-CZ" dirty="0"/>
              <a:t>(chtějí, aby svět byl lepším místem).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202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Charakteristiky učení,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školní </a:t>
            </a:r>
            <a:r>
              <a:rPr lang="cs-CZ" b="1" dirty="0"/>
              <a:t>projevy nadaných žáků</a:t>
            </a:r>
            <a:r>
              <a:rPr lang="cs-CZ" b="1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Nadaní žáci </a:t>
            </a:r>
            <a:r>
              <a:rPr lang="cs-CZ" b="1" dirty="0"/>
              <a:t>se učí snadno a rychle, dožadují se stále nových podnětů</a:t>
            </a:r>
            <a:r>
              <a:rPr lang="cs-CZ" dirty="0"/>
              <a:t>, jsou dychtiví, nesnáší nudu.</a:t>
            </a:r>
          </a:p>
          <a:p>
            <a:r>
              <a:rPr lang="cs-CZ" dirty="0"/>
              <a:t>Preference individuálního učení před skupinovým, nadaný žák </a:t>
            </a:r>
            <a:r>
              <a:rPr lang="cs-CZ" b="1" dirty="0"/>
              <a:t>respektuje </a:t>
            </a:r>
            <a:r>
              <a:rPr lang="cs-CZ" dirty="0"/>
              <a:t>do jisté míry práci ve </a:t>
            </a:r>
            <a:r>
              <a:rPr lang="cs-CZ" b="1" dirty="0"/>
              <a:t>dvojicích</a:t>
            </a:r>
            <a:r>
              <a:rPr lang="cs-CZ" dirty="0"/>
              <a:t>, jestliže jeho společník je na obdobné intelektuální úrovni.</a:t>
            </a:r>
          </a:p>
          <a:p>
            <a:r>
              <a:rPr lang="cs-CZ" dirty="0"/>
              <a:t>Samostatné vyhledávání potřebných informací, v oblasti jejich zájmu přesahují požadovaný rozsah i hloubku učiva.</a:t>
            </a:r>
          </a:p>
          <a:p>
            <a:r>
              <a:rPr lang="cs-CZ" dirty="0"/>
              <a:t>Učení prostřednictvím </a:t>
            </a:r>
            <a:r>
              <a:rPr lang="cs-CZ" b="1" dirty="0"/>
              <a:t>experimentování</a:t>
            </a:r>
            <a:r>
              <a:rPr lang="cs-CZ" dirty="0"/>
              <a:t>. </a:t>
            </a:r>
          </a:p>
          <a:p>
            <a:r>
              <a:rPr lang="cs-CZ" dirty="0"/>
              <a:t>Preference problémových úloh, obecně lze říci, že nadaný žák má oblibu v </a:t>
            </a:r>
            <a:r>
              <a:rPr lang="cs-CZ" b="1" dirty="0"/>
              <a:t>komplikovanosti</a:t>
            </a:r>
            <a:r>
              <a:rPr lang="cs-CZ" dirty="0"/>
              <a:t>, hledá všechna možná řešení daného problému. </a:t>
            </a:r>
          </a:p>
          <a:p>
            <a:r>
              <a:rPr lang="cs-CZ" dirty="0"/>
              <a:t>Tendence </a:t>
            </a:r>
            <a:r>
              <a:rPr lang="cs-CZ" b="1" dirty="0"/>
              <a:t>ke strukturování </a:t>
            </a:r>
            <a:r>
              <a:rPr lang="cs-CZ" dirty="0"/>
              <a:t>řešeného problému.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530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Nezájem o mechanické </a:t>
            </a:r>
            <a:r>
              <a:rPr lang="cs-CZ" dirty="0"/>
              <a:t>a pamětné učení. </a:t>
            </a:r>
          </a:p>
          <a:p>
            <a:r>
              <a:rPr lang="cs-CZ" dirty="0"/>
              <a:t>Preference </a:t>
            </a:r>
            <a:r>
              <a:rPr lang="cs-CZ" b="1" dirty="0"/>
              <a:t>vlastního tempa </a:t>
            </a:r>
            <a:r>
              <a:rPr lang="cs-CZ" dirty="0"/>
              <a:t>při vypracovávání úkolů.</a:t>
            </a:r>
          </a:p>
          <a:p>
            <a:r>
              <a:rPr lang="cs-CZ" dirty="0"/>
              <a:t>Snaha o </a:t>
            </a:r>
            <a:r>
              <a:rPr lang="cs-CZ" b="1" dirty="0"/>
              <a:t>dokonalé provedení </a:t>
            </a:r>
            <a:r>
              <a:rPr lang="cs-CZ" dirty="0"/>
              <a:t>úkolu, které je v souladu s jejich představou. Vysoká </a:t>
            </a:r>
            <a:r>
              <a:rPr lang="cs-CZ" b="1" dirty="0"/>
              <a:t>sebekritičnost</a:t>
            </a:r>
            <a:r>
              <a:rPr lang="cs-CZ" dirty="0"/>
              <a:t> nadaných žáků jim mnohdy překáží v dodržování termínů, jelikož žák nechce odevzdat úkol, který podle jeho představ není perfektní.   </a:t>
            </a:r>
          </a:p>
          <a:p>
            <a:r>
              <a:rPr lang="cs-CZ" dirty="0"/>
              <a:t>Častá </a:t>
            </a:r>
            <a:r>
              <a:rPr lang="cs-CZ" b="1" dirty="0"/>
              <a:t>polemika s učiteli</a:t>
            </a:r>
            <a:r>
              <a:rPr lang="cs-CZ" dirty="0"/>
              <a:t>, zpochybňují daný stav, opravují učitele.  </a:t>
            </a:r>
          </a:p>
          <a:p>
            <a:r>
              <a:rPr lang="cs-CZ" b="1" dirty="0"/>
              <a:t>Potřeba prezentace </a:t>
            </a:r>
            <a:r>
              <a:rPr lang="cs-CZ" dirty="0"/>
              <a:t>svých znalostí a dovedností před třídou.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14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Doporučení vhodných forem a metod práce s nadaným </a:t>
            </a:r>
            <a:r>
              <a:rPr lang="cs-CZ" b="1" dirty="0" smtClean="0"/>
              <a:t>žákem</a:t>
            </a:r>
            <a:r>
              <a:rPr lang="cs-CZ" dirty="0" smtClean="0"/>
              <a:t> - </a:t>
            </a:r>
            <a:r>
              <a:rPr lang="cs-CZ" b="1" dirty="0" smtClean="0"/>
              <a:t>Pokud </a:t>
            </a:r>
            <a:r>
              <a:rPr lang="cs-CZ" b="1" dirty="0"/>
              <a:t>je to možné: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Nastudujte </a:t>
            </a:r>
            <a:r>
              <a:rPr lang="cs-CZ" dirty="0"/>
              <a:t>si charakteristiky nadaných žáků kvůli jeho identifikaci.</a:t>
            </a:r>
          </a:p>
          <a:p>
            <a:r>
              <a:rPr lang="cs-CZ" b="1" dirty="0"/>
              <a:t>Podporujte</a:t>
            </a:r>
            <a:r>
              <a:rPr lang="cs-CZ" dirty="0"/>
              <a:t> zájmy žáka, </a:t>
            </a:r>
            <a:r>
              <a:rPr lang="cs-CZ" b="1" dirty="0"/>
              <a:t>umožněte mu prezentovat </a:t>
            </a:r>
            <a:r>
              <a:rPr lang="cs-CZ" dirty="0"/>
              <a:t>výsledky jeho práce. </a:t>
            </a:r>
          </a:p>
          <a:p>
            <a:r>
              <a:rPr lang="cs-CZ" b="1" dirty="0"/>
              <a:t>Nenuťte ho k osvědčenému </a:t>
            </a:r>
            <a:r>
              <a:rPr lang="cs-CZ" dirty="0"/>
              <a:t>řešení úkolů. Dejte mu prostor pro hledání nových, neotřelých řešení.  </a:t>
            </a:r>
          </a:p>
          <a:p>
            <a:r>
              <a:rPr lang="cs-CZ" dirty="0"/>
              <a:t>Poskytněte mu </a:t>
            </a:r>
            <a:r>
              <a:rPr lang="cs-CZ" b="1" dirty="0"/>
              <a:t>dostatek materiálů</a:t>
            </a:r>
            <a:r>
              <a:rPr lang="cs-CZ" dirty="0"/>
              <a:t>, který může ve výuce využít (mapy, encyklopedie, odborná literatura, práce na počítači apod.). </a:t>
            </a:r>
          </a:p>
          <a:p>
            <a:r>
              <a:rPr lang="cs-CZ" b="1" dirty="0"/>
              <a:t>Nenuťte</a:t>
            </a:r>
            <a:r>
              <a:rPr lang="cs-CZ" dirty="0"/>
              <a:t> žáka pracovat v heterogenních skupinách, kdy ostatní žáci jeho tempu zcela nestačí. Vhodnější je práce ve dvojicích, popř. individuální.</a:t>
            </a:r>
          </a:p>
          <a:p>
            <a:r>
              <a:rPr lang="cs-CZ" dirty="0"/>
              <a:t>Jelikož nadaný žák je velmi kritický i k výsledkům své práce, poskytněte mu </a:t>
            </a:r>
            <a:r>
              <a:rPr lang="cs-CZ" b="1" dirty="0"/>
              <a:t>dostatečný prostor </a:t>
            </a:r>
            <a:r>
              <a:rPr lang="cs-CZ" dirty="0"/>
              <a:t>pro dokonalé vypracování úkolu.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661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Respektujte</a:t>
            </a:r>
            <a:r>
              <a:rPr lang="cs-CZ" dirty="0"/>
              <a:t> jeho osobní </a:t>
            </a:r>
            <a:r>
              <a:rPr lang="cs-CZ" b="1" dirty="0"/>
              <a:t>tempo</a:t>
            </a:r>
            <a:r>
              <a:rPr lang="cs-CZ" dirty="0"/>
              <a:t>. Není pravda, že každý nadaný žák je nejrychlejší, souvisí to s výše uvedenou sebekritičností. </a:t>
            </a:r>
          </a:p>
          <a:p>
            <a:r>
              <a:rPr lang="cs-CZ" b="1" dirty="0"/>
              <a:t>Pomáhejte </a:t>
            </a:r>
            <a:r>
              <a:rPr lang="cs-CZ" dirty="0"/>
              <a:t>nadanému žákovi s postavením </a:t>
            </a:r>
            <a:r>
              <a:rPr lang="cs-CZ" b="1" dirty="0"/>
              <a:t>v kolektivu </a:t>
            </a:r>
            <a:r>
              <a:rPr lang="cs-CZ" dirty="0"/>
              <a:t>vrstevníků. </a:t>
            </a:r>
          </a:p>
          <a:p>
            <a:r>
              <a:rPr lang="cs-CZ" dirty="0"/>
              <a:t>Věnujte osobně dostatečnou pozornost výsledkům jeho práce, </a:t>
            </a:r>
            <a:r>
              <a:rPr lang="cs-CZ" b="1" dirty="0"/>
              <a:t>diskutujte s ním</a:t>
            </a:r>
            <a:r>
              <a:rPr lang="cs-CZ" dirty="0"/>
              <a:t> o jeho problémech a zájmech. Jeho vrstevníci mu většinou nerozumí. </a:t>
            </a:r>
          </a:p>
          <a:p>
            <a:r>
              <a:rPr lang="cs-CZ" dirty="0"/>
              <a:t>Při hodnocení nadaného žáka jej </a:t>
            </a:r>
            <a:r>
              <a:rPr lang="cs-CZ" b="1" dirty="0"/>
              <a:t>nesrovnávejte s ostatními žáky</a:t>
            </a:r>
            <a:r>
              <a:rPr lang="cs-CZ" dirty="0"/>
              <a:t> ve třídě. Veďte jej k tomu, aby se sám snažil </a:t>
            </a:r>
            <a:r>
              <a:rPr lang="cs-CZ" b="1" dirty="0"/>
              <a:t>o rozvoj vlastního </a:t>
            </a:r>
            <a:r>
              <a:rPr lang="cs-CZ" dirty="0"/>
              <a:t>potenciálu.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020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Osvědčená metoda MMM – </a:t>
            </a:r>
            <a:r>
              <a:rPr lang="cs-CZ" b="1" dirty="0"/>
              <a:t>musíš, měl bys, můžeš</a:t>
            </a:r>
            <a:r>
              <a:rPr lang="cs-CZ" dirty="0"/>
              <a:t>.</a:t>
            </a:r>
          </a:p>
          <a:p>
            <a:r>
              <a:rPr lang="cs-CZ" dirty="0"/>
              <a:t>Mějte na paměti, že žáci se v průběhu školní docházky vyvíjejí. S příchodem </a:t>
            </a:r>
            <a:r>
              <a:rPr lang="cs-CZ" b="1" dirty="0"/>
              <a:t>puberty</a:t>
            </a:r>
            <a:r>
              <a:rPr lang="cs-CZ" dirty="0"/>
              <a:t> mohou i u nadaných žáků nastat problémy, zhoršený prospěch, snažte se se žákem otevřeně mluvit, svým intelektem nemá problém Vaše argumenty pochopit. </a:t>
            </a:r>
          </a:p>
          <a:p>
            <a:r>
              <a:rPr lang="cs-CZ" dirty="0"/>
              <a:t>Zejména v období puberty </a:t>
            </a:r>
            <a:r>
              <a:rPr lang="cs-CZ" b="1" dirty="0"/>
              <a:t>se vyvarujte </a:t>
            </a:r>
            <a:r>
              <a:rPr lang="cs-CZ" dirty="0"/>
              <a:t>striktním </a:t>
            </a:r>
            <a:r>
              <a:rPr lang="cs-CZ" b="1" dirty="0"/>
              <a:t>příkazům a zákazům. </a:t>
            </a:r>
          </a:p>
          <a:p>
            <a:r>
              <a:rPr lang="cs-CZ" b="1" dirty="0"/>
              <a:t>Spolupracujte</a:t>
            </a:r>
            <a:r>
              <a:rPr lang="cs-CZ" dirty="0"/>
              <a:t> s rodiči.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900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Bystré (chytré) dítě versus nadané dítě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Nadané dítě má </a:t>
            </a:r>
            <a:r>
              <a:rPr lang="cs-CZ" b="1" dirty="0"/>
              <a:t>vyšší míru IQ, motivace a tvořivosti </a:t>
            </a:r>
            <a:r>
              <a:rPr lang="cs-CZ" dirty="0"/>
              <a:t>než bystré, rozvíjíme ale všechny žáky.</a:t>
            </a:r>
          </a:p>
          <a:p>
            <a:r>
              <a:rPr lang="cs-CZ" dirty="0"/>
              <a:t>Bystré dítě bývá ve škole a později v životě často </a:t>
            </a:r>
            <a:r>
              <a:rPr lang="cs-CZ" b="1" dirty="0"/>
              <a:t>úspěšnější</a:t>
            </a:r>
            <a:r>
              <a:rPr lang="cs-CZ" dirty="0"/>
              <a:t>, jelikož nadaným dětem nejednou jejich osobnostní, sociální a emocionální specifika znesnadňují dosáhnout úspěchu.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370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778803"/>
              </p:ext>
            </p:extLst>
          </p:nvPr>
        </p:nvGraphicFramePr>
        <p:xfrm>
          <a:off x="1112703" y="815242"/>
          <a:ext cx="9331286" cy="49465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65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656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78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Bystré dítě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Nadané dítě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8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Zná odpovědi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Klade otázky, ptá se na detaily, souvislosti.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8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Zajímá se  	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Je zvědavé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8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Má dobré nápady 	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Má neobvyklé nápady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8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Odpovídá na otázky   	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Zajímá se o detaily, rozpracovává, dokončuje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30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Pilně pracuje	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Pracuje v intervalech, střídá vysoké vypětí a odpočinek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30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Se zájmem naslouchá 	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Projevuje silné emoce a zaujetí, projevuje názor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8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Lehce se učí 		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Všechno už ví, neučí se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8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Látku si několikrát opakuje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 až 2 opakování plně stačí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78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Opakuje naučené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Vytváří nové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78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Rozumí obsahu a smyslu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Zobecňuje, dělá samostatné závěry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46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020348"/>
              </p:ext>
            </p:extLst>
          </p:nvPr>
        </p:nvGraphicFramePr>
        <p:xfrm>
          <a:off x="1266937" y="1013555"/>
          <a:ext cx="9628744" cy="44397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14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4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Bystré dítě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Nadané dítě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4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Má rádo vrstevníky 		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Více mu vyhovuje společnost starších dětí a dospělých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Přijímá úkoly a poslušně je vykonává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Úkoly přijímá kriticky, dělá jen to, co ho baví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4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Přesně kopíruje algoritmy úloh 	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Vytváří nová řešení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Má rádo školu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Rádo se učí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Přijímá informace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Nakládá s informací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84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Dobře si pamatuje 		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Dobře vymýšlí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Je pozorné	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Je bystrý pozorovatel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Je spokojené, že se učí	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Je velmi sebekritické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372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Nadání</a:t>
            </a:r>
            <a:r>
              <a:rPr lang="cs-CZ" dirty="0"/>
              <a:t> je rozumový potenciál člověka neboli jeho </a:t>
            </a:r>
            <a:r>
              <a:rPr lang="cs-CZ" b="1" dirty="0"/>
              <a:t>inteligence</a:t>
            </a:r>
            <a:r>
              <a:rPr lang="cs-CZ" dirty="0"/>
              <a:t> (schopnost poznávat, učit se, řešit problémy, přizpůsobovat se).</a:t>
            </a:r>
          </a:p>
          <a:p>
            <a:r>
              <a:rPr lang="cs-CZ" dirty="0"/>
              <a:t>Inteligence má mnoho podob:</a:t>
            </a:r>
          </a:p>
          <a:p>
            <a:pPr marL="0" indent="0">
              <a:buNone/>
            </a:pPr>
            <a:r>
              <a:rPr lang="cs-CZ" b="1" dirty="0" smtClean="0"/>
              <a:t>Jazyková </a:t>
            </a:r>
            <a:r>
              <a:rPr lang="cs-CZ" b="1" dirty="0"/>
              <a:t>(lingvistická) inteligence</a:t>
            </a:r>
            <a:r>
              <a:rPr lang="cs-CZ" dirty="0"/>
              <a:t> – schopnost myslet ve slovech, </a:t>
            </a:r>
            <a:r>
              <a:rPr lang="cs-CZ" dirty="0" smtClean="0"/>
              <a:t>     používat </a:t>
            </a:r>
            <a:r>
              <a:rPr lang="cs-CZ" dirty="0"/>
              <a:t>jazyk.</a:t>
            </a:r>
            <a:br>
              <a:rPr lang="cs-CZ" dirty="0"/>
            </a:br>
            <a:r>
              <a:rPr lang="cs-CZ" b="1" dirty="0"/>
              <a:t>Logicko-matematická inteligence</a:t>
            </a:r>
            <a:r>
              <a:rPr lang="cs-CZ" dirty="0"/>
              <a:t> – schopnost počítat, kvantifikovat, vykonávat složité matematické operace.</a:t>
            </a:r>
            <a:br>
              <a:rPr lang="cs-CZ" dirty="0"/>
            </a:br>
            <a:r>
              <a:rPr lang="cs-CZ" b="1" dirty="0"/>
              <a:t>Hudební inteligence</a:t>
            </a:r>
            <a:r>
              <a:rPr lang="cs-CZ" dirty="0"/>
              <a:t> – schopnost diskriminace výšky tónů, rytmu, zabarvení hlasu, schopnost vyjádřit myšlenky a emoce prostřednictvím hudby.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482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Závěr</a:t>
            </a:r>
            <a:r>
              <a:rPr lang="cs-CZ" b="1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724140"/>
            <a:ext cx="9720073" cy="4023360"/>
          </a:xfrm>
        </p:spPr>
        <p:txBody>
          <a:bodyPr>
            <a:normAutofit/>
          </a:bodyPr>
          <a:lstStyle/>
          <a:p>
            <a:r>
              <a:rPr lang="cs-CZ" dirty="0"/>
              <a:t>Bystré děti je </a:t>
            </a:r>
            <a:r>
              <a:rPr lang="cs-CZ" dirty="0" smtClean="0"/>
              <a:t>radost učit. Nadané </a:t>
            </a:r>
            <a:r>
              <a:rPr lang="cs-CZ" dirty="0"/>
              <a:t>dítě je často v opozici, neplní své úkoly stoprocentně, protože je považuje za zbytečné, může se jevit jako nepozorné, hyperaktivní. Nejsou-li tyto děti považovány za nadané, nedochází k maximálnímu rozvoji jejich </a:t>
            </a:r>
            <a:r>
              <a:rPr lang="cs-CZ" dirty="0" smtClean="0"/>
              <a:t>potenciálu.</a:t>
            </a:r>
          </a:p>
          <a:p>
            <a:r>
              <a:rPr lang="cs-CZ" dirty="0" smtClean="0"/>
              <a:t>Integrovat mimořádně nadané dítě je srovnatelně náročné jako integrovat dítě postižené.</a:t>
            </a:r>
            <a:endParaRPr lang="cs-CZ" dirty="0"/>
          </a:p>
          <a:p>
            <a:r>
              <a:rPr lang="cs-CZ" dirty="0" smtClean="0"/>
              <a:t>Kdybychom </a:t>
            </a:r>
            <a:r>
              <a:rPr lang="cs-CZ" dirty="0"/>
              <a:t>byli televizory, někteří z nás by měli jen 5 programů, většinová společnost je napojená na kabelovku, nadaní na satelit. </a:t>
            </a:r>
            <a:r>
              <a:rPr lang="cs-CZ" dirty="0" smtClean="0"/>
              <a:t>Jen </a:t>
            </a:r>
            <a:r>
              <a:rPr lang="cs-CZ" dirty="0"/>
              <a:t>tyto děti jsou schopny vidět a vytvářet nová spojení, souvislosti a </a:t>
            </a:r>
            <a:r>
              <a:rPr lang="cs-CZ" dirty="0" smtClean="0"/>
              <a:t>řešení.</a:t>
            </a:r>
          </a:p>
          <a:p>
            <a:r>
              <a:rPr lang="cs-CZ" dirty="0" smtClean="0"/>
              <a:t>Mimořádně nadané </a:t>
            </a:r>
            <a:r>
              <a:rPr lang="cs-CZ" dirty="0"/>
              <a:t>děti by se ve škole neměly nudit, touží se učit, tvořit, objevovat a učitel jim vhodnými metodami výuky a přístupem pomáhá uspět v životě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317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pravidlem, že nadaný žák = problémový žák.</a:t>
            </a:r>
          </a:p>
          <a:p>
            <a:r>
              <a:rPr lang="cs-CZ" dirty="0" smtClean="0"/>
              <a:t>Většina nadaných jedinců </a:t>
            </a:r>
            <a:r>
              <a:rPr lang="cs-CZ" b="1" dirty="0" smtClean="0"/>
              <a:t>své nadání zná a umí s ním pracovat</a:t>
            </a:r>
            <a:r>
              <a:rPr lang="cs-CZ" dirty="0" smtClean="0"/>
              <a:t>.</a:t>
            </a:r>
          </a:p>
          <a:p>
            <a:r>
              <a:rPr lang="cs-CZ" dirty="0" smtClean="0"/>
              <a:t>Nadání se však může projevovat i negativním přístupem žáků ke školnímu prostředí a povinnostem a z toho zřetelně vyplývá </a:t>
            </a:r>
            <a:r>
              <a:rPr lang="cs-CZ" b="1" dirty="0" smtClean="0"/>
              <a:t>význam role pedagogů </a:t>
            </a:r>
            <a:r>
              <a:rPr lang="cs-CZ" dirty="0" smtClean="0"/>
              <a:t>při výuce nadaných žáků.</a:t>
            </a:r>
          </a:p>
          <a:p>
            <a:r>
              <a:rPr lang="cs-CZ" dirty="0" smtClean="0"/>
              <a:t>Takže než začneme na dítě zvyšovat hlas, bleskne nám hlavou: </a:t>
            </a:r>
            <a:br>
              <a:rPr lang="cs-CZ" dirty="0" smtClean="0"/>
            </a:br>
            <a:r>
              <a:rPr lang="cs-CZ" b="1" dirty="0" smtClean="0"/>
              <a:t>„Netrestám génia?“ </a:t>
            </a:r>
            <a:r>
              <a:rPr lang="cs-CZ" b="1" dirty="0" smtClean="0">
                <a:sym typeface="Wingdings" panose="05000000000000000000" pitchFamily="2" charset="2"/>
              </a:rPr>
              <a:t>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3351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Zdroje a literatura</a:t>
            </a:r>
            <a:r>
              <a:rPr lang="cs-CZ" b="1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Renata Kovářová, Iva </a:t>
            </a:r>
            <a:r>
              <a:rPr lang="cs-CZ" dirty="0" err="1"/>
              <a:t>Klugová</a:t>
            </a:r>
            <a:r>
              <a:rPr lang="cs-CZ" dirty="0"/>
              <a:t>: Edukace nadaných dětí a žáků</a:t>
            </a:r>
          </a:p>
          <a:p>
            <a:r>
              <a:rPr lang="cs-CZ" dirty="0"/>
              <a:t>Monika Stehlíková: Nadané dítě, Život s vysokou inteligencí</a:t>
            </a:r>
          </a:p>
          <a:p>
            <a:r>
              <a:rPr lang="cs-CZ" dirty="0"/>
              <a:t>Jana Cihelková: Nadané dítě ve škole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754" y="3456851"/>
            <a:ext cx="4194041" cy="2584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64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Prostorová inteligence</a:t>
            </a:r>
            <a:r>
              <a:rPr lang="cs-CZ" dirty="0"/>
              <a:t> – schopnost interpretace informace ve dvou – třech dimenzích. 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Tělesně-pohybová </a:t>
            </a:r>
            <a:r>
              <a:rPr lang="cs-CZ" b="1" dirty="0"/>
              <a:t>inteligence</a:t>
            </a:r>
            <a:r>
              <a:rPr lang="cs-CZ" dirty="0"/>
              <a:t> – schopnost pohybové koordinace a interpretace jazyka těla. 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Interpersonální </a:t>
            </a:r>
            <a:r>
              <a:rPr lang="cs-CZ" b="1" dirty="0"/>
              <a:t>inteligence</a:t>
            </a:r>
            <a:r>
              <a:rPr lang="cs-CZ" dirty="0"/>
              <a:t> – schopnost efektivního sociálního chování, pochopení ostatních lidí, porozumění jim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Intrapersonální inteligence</a:t>
            </a:r>
            <a:r>
              <a:rPr lang="cs-CZ" dirty="0"/>
              <a:t> – pochopení sebe sama, uvědomění si vlastních potřeb či slabých i silných stránek. 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Inteligence </a:t>
            </a:r>
            <a:r>
              <a:rPr lang="cs-CZ" b="1" dirty="0"/>
              <a:t>přírodní</a:t>
            </a:r>
            <a:r>
              <a:rPr lang="cs-CZ" dirty="0"/>
              <a:t>, která je zodpovědná za rozpoznávání přírodních dějů </a:t>
            </a:r>
            <a:br>
              <a:rPr lang="cs-CZ" dirty="0"/>
            </a:br>
            <a:r>
              <a:rPr lang="cs-CZ" b="1" dirty="0" smtClean="0"/>
              <a:t>Inteligence </a:t>
            </a:r>
            <a:r>
              <a:rPr lang="cs-CZ" b="1" dirty="0"/>
              <a:t>duchovní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455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Literatura pracuje s terminologií: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Nadání, talent, mladý člověk s vysokým potenciálem, mladí lidé s vysokými schopnostmi, dítě s neobvyklým talentem nebo schopností. </a:t>
            </a:r>
            <a:br>
              <a:rPr lang="cs-CZ" dirty="0"/>
            </a:br>
            <a:r>
              <a:rPr lang="cs-CZ" dirty="0"/>
              <a:t>Naše legislativa užívá </a:t>
            </a:r>
            <a:r>
              <a:rPr lang="cs-CZ" b="1" dirty="0"/>
              <a:t>termín mimořádné nadání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b="1" dirty="0"/>
              <a:t>Máte ve třídě takové dítě, které</a:t>
            </a:r>
            <a:r>
              <a:rPr lang="cs-CZ" b="1" dirty="0" smtClean="0"/>
              <a:t>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Je výrazně napřed v některé oblasti vzdělávání?</a:t>
            </a:r>
            <a:br>
              <a:rPr lang="cs-CZ" b="1" dirty="0"/>
            </a:br>
            <a:r>
              <a:rPr lang="cs-CZ" b="1" dirty="0"/>
              <a:t>Má náročné zájmy, koníčky?</a:t>
            </a:r>
            <a:br>
              <a:rPr lang="cs-CZ" b="1" dirty="0"/>
            </a:br>
            <a:r>
              <a:rPr lang="cs-CZ" b="1" dirty="0"/>
              <a:t>Má na svůj věk nezvykle bohatou slovní zásobu?</a:t>
            </a:r>
            <a:br>
              <a:rPr lang="cs-CZ" b="1" dirty="0"/>
            </a:br>
            <a:r>
              <a:rPr lang="cs-CZ" b="1" dirty="0"/>
              <a:t>Chápe dobře vztahy mezi pojmy a jevy?</a:t>
            </a:r>
            <a:br>
              <a:rPr lang="cs-CZ" b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62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Je zvědavé a stále se na něco ptá?</a:t>
            </a:r>
            <a:br>
              <a:rPr lang="cs-CZ" b="1" dirty="0"/>
            </a:br>
            <a:r>
              <a:rPr lang="cs-CZ" b="1" dirty="0"/>
              <a:t>Je schopné položit otázku, ke které muselo dojít přes několik logických kroků?</a:t>
            </a:r>
            <a:br>
              <a:rPr lang="cs-CZ" b="1" dirty="0"/>
            </a:br>
            <a:r>
              <a:rPr lang="cs-CZ" b="1" dirty="0"/>
              <a:t>Je dobrým pozorovatelem s citem pro detail?</a:t>
            </a:r>
            <a:br>
              <a:rPr lang="cs-CZ" b="1" dirty="0"/>
            </a:br>
            <a:r>
              <a:rPr lang="cs-CZ" b="1" dirty="0"/>
              <a:t>Dává přednost náročným úkolům?</a:t>
            </a:r>
            <a:br>
              <a:rPr lang="cs-CZ" b="1" dirty="0"/>
            </a:br>
            <a:r>
              <a:rPr lang="cs-CZ" b="1" dirty="0"/>
              <a:t>Je napřed ve vývoji názorného, konkrétního a abstraktního myšlení?</a:t>
            </a:r>
            <a:br>
              <a:rPr lang="cs-CZ" b="1" dirty="0"/>
            </a:br>
            <a:r>
              <a:rPr lang="cs-CZ" b="1" dirty="0"/>
              <a:t>Je schopno uvažovat hypoteticky?</a:t>
            </a:r>
            <a:br>
              <a:rPr lang="cs-CZ" b="1" dirty="0"/>
            </a:br>
            <a:r>
              <a:rPr lang="cs-CZ" b="1" dirty="0"/>
              <a:t>Odmítá rutinní činnosti?</a:t>
            </a:r>
            <a:br>
              <a:rPr lang="cs-CZ" b="1" dirty="0"/>
            </a:br>
            <a:r>
              <a:rPr lang="cs-CZ" b="1" dirty="0"/>
              <a:t>Je netolerantní k nedokonalosti své i ostatních?</a:t>
            </a:r>
            <a:br>
              <a:rPr lang="cs-CZ" b="1" dirty="0"/>
            </a:br>
            <a:r>
              <a:rPr lang="cs-CZ" b="1" dirty="0"/>
              <a:t>Odmítá příkazy a je přecitlivělé na kritiku?</a:t>
            </a:r>
            <a:br>
              <a:rPr lang="cs-CZ" b="1" dirty="0"/>
            </a:br>
            <a:r>
              <a:rPr lang="cs-CZ" b="1" dirty="0"/>
              <a:t>Je perfekcionista?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492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Ano, přesně takové nadané děti ve škole máme a měli bychom vědět, jak na ně, jak je motivovat, co na ně platí, ale také, v čem zaostávají a kde mají největší problémy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Charakteristické projevy nadaných žáků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Tato skupina žáků je nejčastěji charakterizována </a:t>
            </a:r>
            <a:r>
              <a:rPr lang="cs-CZ" b="1" dirty="0"/>
              <a:t>disproporcionálním, asynchronním vývojem</a:t>
            </a:r>
            <a:r>
              <a:rPr lang="cs-CZ" dirty="0"/>
              <a:t>. Tyto disproporce v osobnosti nadaných popisuje tabulka: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378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919030"/>
              </p:ext>
            </p:extLst>
          </p:nvPr>
        </p:nvGraphicFramePr>
        <p:xfrm>
          <a:off x="2182089" y="529938"/>
          <a:ext cx="8291946" cy="51123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459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5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16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Vysoká úroveň     		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Nízká úroveň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Psychický vývoj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Tělesný vývoj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Intelektová úroveň 	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Emocionální a sociální úroveň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Verbální složka intelektu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Neverbální složka intelektu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Zrychlené myšlení, řeč 	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Pomalé psaní, slabé </a:t>
                      </a:r>
                      <a:r>
                        <a:rPr lang="cs-CZ" sz="1600" dirty="0" err="1">
                          <a:effectLst/>
                        </a:rPr>
                        <a:t>grafomotorické</a:t>
                      </a:r>
                      <a:r>
                        <a:rPr lang="cs-CZ" sz="1600" dirty="0">
                          <a:effectLst/>
                        </a:rPr>
                        <a:t> projevy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6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Logické myšlení, brilantnost úvah  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Mechanické myšlení, mechanické získávání poznatků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Logické, problémové učení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Klasické paměťové učení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16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Tvořivost, nové originální prvky řešení problémů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Klasické chápání, používání ověřených vzorců, modelů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16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Potřeba nových informací, poznatků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Setrvání na předepsaném, osnovami určeném učivu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816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Zájem o řešení komplikovaných, neznámých úloh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Řešení mechanických, jednotvárných, známých úloh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941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Charakteristické projevy nadaného žáka: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Intelekt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Preferuje </a:t>
            </a:r>
            <a:r>
              <a:rPr lang="cs-CZ" b="1" dirty="0"/>
              <a:t>samostatné získávání informací </a:t>
            </a:r>
            <a:r>
              <a:rPr lang="cs-CZ" dirty="0"/>
              <a:t>za použití encyklopedických zdrojů a moderní technologie. </a:t>
            </a:r>
          </a:p>
          <a:p>
            <a:r>
              <a:rPr lang="cs-CZ" dirty="0"/>
              <a:t>Má zvýšený zájem o </a:t>
            </a:r>
            <a:r>
              <a:rPr lang="cs-CZ" b="1" dirty="0"/>
              <a:t>vztahy příčiny a následku</a:t>
            </a:r>
            <a:r>
              <a:rPr lang="cs-CZ" dirty="0"/>
              <a:t>, schopnost rozpoznat vztahy mezi jevy, zájem o podstatu věci. </a:t>
            </a:r>
          </a:p>
          <a:p>
            <a:r>
              <a:rPr lang="cs-CZ" dirty="0"/>
              <a:t>Identifikuje </a:t>
            </a:r>
            <a:r>
              <a:rPr lang="cs-CZ" b="1" dirty="0"/>
              <a:t>nesrovnalostí</a:t>
            </a:r>
            <a:r>
              <a:rPr lang="cs-CZ" dirty="0"/>
              <a:t>. </a:t>
            </a:r>
          </a:p>
          <a:p>
            <a:r>
              <a:rPr lang="cs-CZ" dirty="0"/>
              <a:t>Je schopen správného a rychlého </a:t>
            </a:r>
            <a:r>
              <a:rPr lang="cs-CZ" b="1" dirty="0"/>
              <a:t>zobecňování</a:t>
            </a:r>
            <a:r>
              <a:rPr lang="cs-CZ" dirty="0"/>
              <a:t>. </a:t>
            </a:r>
          </a:p>
          <a:p>
            <a:r>
              <a:rPr lang="cs-CZ" dirty="0"/>
              <a:t>Má rozvinuté </a:t>
            </a:r>
            <a:r>
              <a:rPr lang="cs-CZ" b="1" dirty="0"/>
              <a:t>kritické myšlení </a:t>
            </a:r>
            <a:r>
              <a:rPr lang="cs-CZ" dirty="0"/>
              <a:t>(i vzhledem ke své osobě i ostatním).</a:t>
            </a:r>
          </a:p>
          <a:p>
            <a:r>
              <a:rPr lang="cs-CZ" dirty="0"/>
              <a:t>Má vysoce </a:t>
            </a:r>
            <a:r>
              <a:rPr lang="cs-CZ" b="1" dirty="0"/>
              <a:t>rozvinutý slovník</a:t>
            </a:r>
            <a:r>
              <a:rPr lang="cs-CZ" dirty="0"/>
              <a:t>, dobře se orientuje v abstraktních pojmech.</a:t>
            </a:r>
          </a:p>
          <a:p>
            <a:r>
              <a:rPr lang="cs-CZ" dirty="0"/>
              <a:t>Při hodnocení výsledků se řídí </a:t>
            </a:r>
            <a:r>
              <a:rPr lang="cs-CZ" b="1" dirty="0"/>
              <a:t>vlastními kritérii</a:t>
            </a:r>
            <a:r>
              <a:rPr lang="cs-CZ" dirty="0"/>
              <a:t>. </a:t>
            </a:r>
          </a:p>
          <a:p>
            <a:r>
              <a:rPr lang="cs-CZ" dirty="0"/>
              <a:t>Má zájem o náročná témata, jako jsou </a:t>
            </a:r>
            <a:r>
              <a:rPr lang="cs-CZ" b="1" dirty="0"/>
              <a:t>filozofie, politika, náboženství, etika</a:t>
            </a:r>
            <a:r>
              <a:rPr lang="cs-CZ" dirty="0"/>
              <a:t>; má sklony vést diskuse na tato témata.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221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Tvořivost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Je hravý, má bohatou </a:t>
            </a:r>
            <a:r>
              <a:rPr lang="cs-CZ" b="1" dirty="0"/>
              <a:t>fantazii a představivost</a:t>
            </a:r>
            <a:r>
              <a:rPr lang="cs-CZ" dirty="0"/>
              <a:t>, originální nápady</a:t>
            </a:r>
            <a:r>
              <a:rPr lang="cs-CZ" dirty="0" smtClean="0"/>
              <a:t>, usiluje o jedinečnost a neopakovatelnost nápadů v pracích, </a:t>
            </a:r>
            <a:r>
              <a:rPr lang="cs-CZ" dirty="0"/>
              <a:t>je ochotný riskovat. </a:t>
            </a:r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Paměť</a:t>
            </a:r>
          </a:p>
          <a:p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b="1" dirty="0"/>
              <a:t>Vynikající paměť </a:t>
            </a:r>
            <a:r>
              <a:rPr lang="cs-CZ" dirty="0"/>
              <a:t>i dlouhodobá, dobré pozorovací schopnosti, </a:t>
            </a:r>
            <a:r>
              <a:rPr lang="cs-CZ" b="1" dirty="0"/>
              <a:t>cit pro </a:t>
            </a:r>
            <a:r>
              <a:rPr lang="cs-CZ" dirty="0"/>
              <a:t>drobné</a:t>
            </a:r>
            <a:r>
              <a:rPr lang="cs-CZ" b="1" dirty="0"/>
              <a:t> detaily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998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109</TotalTime>
  <Words>1284</Words>
  <Application>Microsoft Office PowerPoint</Application>
  <PresentationFormat>Širokoúhlá obrazovka</PresentationFormat>
  <Paragraphs>148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9" baseType="lpstr">
      <vt:lpstr>Arial</vt:lpstr>
      <vt:lpstr>Calibri</vt:lpstr>
      <vt:lpstr>Times New Roman</vt:lpstr>
      <vt:lpstr>Trebuchet MS</vt:lpstr>
      <vt:lpstr>Wingdings</vt:lpstr>
      <vt:lpstr>Wingdings 3</vt:lpstr>
      <vt:lpstr>Faseta</vt:lpstr>
      <vt:lpstr>Jak rozpoznat nadaného žáka ve škole</vt:lpstr>
      <vt:lpstr>Prezentace aplikace PowerPoint</vt:lpstr>
      <vt:lpstr>Prezentace aplikace PowerPoint</vt:lpstr>
      <vt:lpstr>Literatura pracuje s terminologií: </vt:lpstr>
      <vt:lpstr>Prezentace aplikace PowerPoint</vt:lpstr>
      <vt:lpstr>Prezentace aplikace PowerPoint</vt:lpstr>
      <vt:lpstr>Prezentace aplikace PowerPoint</vt:lpstr>
      <vt:lpstr>Charakteristické projevy nadaného žáka: Intelekt</vt:lpstr>
      <vt:lpstr>Prezentace aplikace PowerPoint</vt:lpstr>
      <vt:lpstr>Prezentace aplikace PowerPoint</vt:lpstr>
      <vt:lpstr>Sociální oblast</vt:lpstr>
      <vt:lpstr>Charakteristiky učení,  školní projevy nadaných žáků:</vt:lpstr>
      <vt:lpstr>Prezentace aplikace PowerPoint</vt:lpstr>
      <vt:lpstr>Doporučení vhodných forem a metod práce s nadaným žákem - Pokud je to možné: </vt:lpstr>
      <vt:lpstr>Prezentace aplikace PowerPoint</vt:lpstr>
      <vt:lpstr>Prezentace aplikace PowerPoint</vt:lpstr>
      <vt:lpstr>Bystré (chytré) dítě versus nadané dítě </vt:lpstr>
      <vt:lpstr>Prezentace aplikace PowerPoint</vt:lpstr>
      <vt:lpstr>Prezentace aplikace PowerPoint</vt:lpstr>
      <vt:lpstr>Závěr:</vt:lpstr>
      <vt:lpstr>Prezentace aplikace PowerPoint</vt:lpstr>
      <vt:lpstr>Zdroje a literatura: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rozpoznat nadaného žáka ve škole</dc:title>
  <dc:creator>Jana Hlozkova</dc:creator>
  <cp:lastModifiedBy>Petra Bruková</cp:lastModifiedBy>
  <cp:revision>17</cp:revision>
  <dcterms:created xsi:type="dcterms:W3CDTF">2020-02-29T14:45:24Z</dcterms:created>
  <dcterms:modified xsi:type="dcterms:W3CDTF">2020-10-13T16:54:10Z</dcterms:modified>
</cp:coreProperties>
</file>