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7" r:id="rId5"/>
    <p:sldId id="270" r:id="rId6"/>
    <p:sldId id="269" r:id="rId7"/>
    <p:sldId id="271" r:id="rId8"/>
    <p:sldId id="272" r:id="rId9"/>
    <p:sldId id="273" r:id="rId10"/>
    <p:sldId id="274" r:id="rId11"/>
    <p:sldId id="267" r:id="rId12"/>
    <p:sldId id="275" r:id="rId13"/>
    <p:sldId id="276" r:id="rId14"/>
    <p:sldId id="268" r:id="rId15"/>
    <p:sldId id="263" r:id="rId16"/>
    <p:sldId id="265" r:id="rId17"/>
    <p:sldId id="264" r:id="rId18"/>
    <p:sldId id="259" r:id="rId19"/>
    <p:sldId id="260" r:id="rId20"/>
    <p:sldId id="261" r:id="rId21"/>
    <p:sldId id="262" r:id="rId22"/>
    <p:sldId id="266" r:id="rId23"/>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CD9D9E6F-56FD-4438-92F0-1E2115C44D46}" type="datetimeFigureOut">
              <a:rPr lang="cs-CZ" smtClean="0"/>
              <a:t>28.8.2019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A88D366-054E-4674-8C27-9DF906D3683A}" type="slidenum">
              <a:rPr lang="cs-CZ" smtClean="0"/>
              <a:t>‹#›</a:t>
            </a:fld>
            <a:endParaRPr lang="cs-CZ"/>
          </a:p>
        </p:txBody>
      </p:sp>
    </p:spTree>
    <p:extLst>
      <p:ext uri="{BB962C8B-B14F-4D97-AF65-F5344CB8AC3E}">
        <p14:creationId xmlns:p14="http://schemas.microsoft.com/office/powerpoint/2010/main" val="942203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CD9D9E6F-56FD-4438-92F0-1E2115C44D46}" type="datetimeFigureOut">
              <a:rPr lang="cs-CZ" smtClean="0"/>
              <a:t>28.8.2019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A88D366-054E-4674-8C27-9DF906D3683A}" type="slidenum">
              <a:rPr lang="cs-CZ" smtClean="0"/>
              <a:t>‹#›</a:t>
            </a:fld>
            <a:endParaRPr lang="cs-CZ"/>
          </a:p>
        </p:txBody>
      </p:sp>
    </p:spTree>
    <p:extLst>
      <p:ext uri="{BB962C8B-B14F-4D97-AF65-F5344CB8AC3E}">
        <p14:creationId xmlns:p14="http://schemas.microsoft.com/office/powerpoint/2010/main" val="359566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CD9D9E6F-56FD-4438-92F0-1E2115C44D46}" type="datetimeFigureOut">
              <a:rPr lang="cs-CZ" smtClean="0"/>
              <a:t>28.8.2019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A88D366-054E-4674-8C27-9DF906D3683A}" type="slidenum">
              <a:rPr lang="cs-CZ" smtClean="0"/>
              <a:t>‹#›</a:t>
            </a:fld>
            <a:endParaRPr lang="cs-CZ"/>
          </a:p>
        </p:txBody>
      </p:sp>
    </p:spTree>
    <p:extLst>
      <p:ext uri="{BB962C8B-B14F-4D97-AF65-F5344CB8AC3E}">
        <p14:creationId xmlns:p14="http://schemas.microsoft.com/office/powerpoint/2010/main" val="3164476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CD9D9E6F-56FD-4438-92F0-1E2115C44D46}" type="datetimeFigureOut">
              <a:rPr lang="cs-CZ" smtClean="0"/>
              <a:t>28.8.2019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A88D366-054E-4674-8C27-9DF906D3683A}" type="slidenum">
              <a:rPr lang="cs-CZ" smtClean="0"/>
              <a:t>‹#›</a:t>
            </a:fld>
            <a:endParaRPr lang="cs-CZ"/>
          </a:p>
        </p:txBody>
      </p:sp>
    </p:spTree>
    <p:extLst>
      <p:ext uri="{BB962C8B-B14F-4D97-AF65-F5344CB8AC3E}">
        <p14:creationId xmlns:p14="http://schemas.microsoft.com/office/powerpoint/2010/main" val="1319234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CD9D9E6F-56FD-4438-92F0-1E2115C44D46}" type="datetimeFigureOut">
              <a:rPr lang="cs-CZ" smtClean="0"/>
              <a:t>28.8.2019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A88D366-054E-4674-8C27-9DF906D3683A}" type="slidenum">
              <a:rPr lang="cs-CZ" smtClean="0"/>
              <a:t>‹#›</a:t>
            </a:fld>
            <a:endParaRPr lang="cs-CZ"/>
          </a:p>
        </p:txBody>
      </p:sp>
    </p:spTree>
    <p:extLst>
      <p:ext uri="{BB962C8B-B14F-4D97-AF65-F5344CB8AC3E}">
        <p14:creationId xmlns:p14="http://schemas.microsoft.com/office/powerpoint/2010/main" val="3015936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CD9D9E6F-56FD-4438-92F0-1E2115C44D46}" type="datetimeFigureOut">
              <a:rPr lang="cs-CZ" smtClean="0"/>
              <a:t>28.8.2019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A88D366-054E-4674-8C27-9DF906D3683A}" type="slidenum">
              <a:rPr lang="cs-CZ" smtClean="0"/>
              <a:t>‹#›</a:t>
            </a:fld>
            <a:endParaRPr lang="cs-CZ"/>
          </a:p>
        </p:txBody>
      </p:sp>
    </p:spTree>
    <p:extLst>
      <p:ext uri="{BB962C8B-B14F-4D97-AF65-F5344CB8AC3E}">
        <p14:creationId xmlns:p14="http://schemas.microsoft.com/office/powerpoint/2010/main" val="3087264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CD9D9E6F-56FD-4438-92F0-1E2115C44D46}" type="datetimeFigureOut">
              <a:rPr lang="cs-CZ" smtClean="0"/>
              <a:t>28.8.2019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5A88D366-054E-4674-8C27-9DF906D3683A}" type="slidenum">
              <a:rPr lang="cs-CZ" smtClean="0"/>
              <a:t>‹#›</a:t>
            </a:fld>
            <a:endParaRPr lang="cs-CZ"/>
          </a:p>
        </p:txBody>
      </p:sp>
    </p:spTree>
    <p:extLst>
      <p:ext uri="{BB962C8B-B14F-4D97-AF65-F5344CB8AC3E}">
        <p14:creationId xmlns:p14="http://schemas.microsoft.com/office/powerpoint/2010/main" val="3612770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CD9D9E6F-56FD-4438-92F0-1E2115C44D46}" type="datetimeFigureOut">
              <a:rPr lang="cs-CZ" smtClean="0"/>
              <a:t>28.8.2019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5A88D366-054E-4674-8C27-9DF906D3683A}" type="slidenum">
              <a:rPr lang="cs-CZ" smtClean="0"/>
              <a:t>‹#›</a:t>
            </a:fld>
            <a:endParaRPr lang="cs-CZ"/>
          </a:p>
        </p:txBody>
      </p:sp>
    </p:spTree>
    <p:extLst>
      <p:ext uri="{BB962C8B-B14F-4D97-AF65-F5344CB8AC3E}">
        <p14:creationId xmlns:p14="http://schemas.microsoft.com/office/powerpoint/2010/main" val="4212760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CD9D9E6F-56FD-4438-92F0-1E2115C44D46}" type="datetimeFigureOut">
              <a:rPr lang="cs-CZ" smtClean="0"/>
              <a:t>28.8.2019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5A88D366-054E-4674-8C27-9DF906D3683A}" type="slidenum">
              <a:rPr lang="cs-CZ" smtClean="0"/>
              <a:t>‹#›</a:t>
            </a:fld>
            <a:endParaRPr lang="cs-CZ"/>
          </a:p>
        </p:txBody>
      </p:sp>
    </p:spTree>
    <p:extLst>
      <p:ext uri="{BB962C8B-B14F-4D97-AF65-F5344CB8AC3E}">
        <p14:creationId xmlns:p14="http://schemas.microsoft.com/office/powerpoint/2010/main" val="2871415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CD9D9E6F-56FD-4438-92F0-1E2115C44D46}" type="datetimeFigureOut">
              <a:rPr lang="cs-CZ" smtClean="0"/>
              <a:t>28.8.2019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A88D366-054E-4674-8C27-9DF906D3683A}" type="slidenum">
              <a:rPr lang="cs-CZ" smtClean="0"/>
              <a:t>‹#›</a:t>
            </a:fld>
            <a:endParaRPr lang="cs-CZ"/>
          </a:p>
        </p:txBody>
      </p:sp>
    </p:spTree>
    <p:extLst>
      <p:ext uri="{BB962C8B-B14F-4D97-AF65-F5344CB8AC3E}">
        <p14:creationId xmlns:p14="http://schemas.microsoft.com/office/powerpoint/2010/main" val="1544562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CD9D9E6F-56FD-4438-92F0-1E2115C44D46}" type="datetimeFigureOut">
              <a:rPr lang="cs-CZ" smtClean="0"/>
              <a:t>28.8.2019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A88D366-054E-4674-8C27-9DF906D3683A}" type="slidenum">
              <a:rPr lang="cs-CZ" smtClean="0"/>
              <a:t>‹#›</a:t>
            </a:fld>
            <a:endParaRPr lang="cs-CZ"/>
          </a:p>
        </p:txBody>
      </p:sp>
    </p:spTree>
    <p:extLst>
      <p:ext uri="{BB962C8B-B14F-4D97-AF65-F5344CB8AC3E}">
        <p14:creationId xmlns:p14="http://schemas.microsoft.com/office/powerpoint/2010/main" val="3365312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9D9E6F-56FD-4438-92F0-1E2115C44D46}" type="datetimeFigureOut">
              <a:rPr lang="cs-CZ" smtClean="0"/>
              <a:t>28.8.2019</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88D366-054E-4674-8C27-9DF906D3683A}" type="slidenum">
              <a:rPr lang="cs-CZ" smtClean="0"/>
              <a:t>‹#›</a:t>
            </a:fld>
            <a:endParaRPr lang="cs-CZ"/>
          </a:p>
        </p:txBody>
      </p:sp>
    </p:spTree>
    <p:extLst>
      <p:ext uri="{BB962C8B-B14F-4D97-AF65-F5344CB8AC3E}">
        <p14:creationId xmlns:p14="http://schemas.microsoft.com/office/powerpoint/2010/main" val="4070648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novinky.cz/" TargetMode="External"/><Relationship Id="rId2" Type="http://schemas.openxmlformats.org/officeDocument/2006/relationships/hyperlink" Target="https://www.internetembezpecne.cz/"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tn.nova.cz/clanek/novodoba-sikana-zpoved-divky-ktera-zazila-ve-skole-peklo.html" TargetMode="External"/><Relationship Id="rId4" Type="http://schemas.openxmlformats.org/officeDocument/2006/relationships/hyperlink" Target="https://www.policie.cz/policie-cr.aspx"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0"/>
            <a:ext cx="10590415" cy="972589"/>
          </a:xfrm>
        </p:spPr>
        <p:txBody>
          <a:bodyPr/>
          <a:lstStyle/>
          <a:p>
            <a:pPr algn="l"/>
            <a:r>
              <a:rPr lang="cs-CZ" dirty="0" smtClean="0">
                <a:latin typeface="Arial" panose="020B0604020202020204" pitchFamily="34" charset="0"/>
                <a:cs typeface="Arial" panose="020B0604020202020204" pitchFamily="34" charset="0"/>
              </a:rPr>
              <a:t>Bezpečnost dětí na internetu</a:t>
            </a:r>
            <a:endParaRPr lang="cs-CZ" dirty="0">
              <a:latin typeface="Arial" panose="020B0604020202020204" pitchFamily="34" charset="0"/>
              <a:cs typeface="Arial" panose="020B0604020202020204" pitchFamily="34" charset="0"/>
            </a:endParaRPr>
          </a:p>
        </p:txBody>
      </p:sp>
      <p:sp>
        <p:nvSpPr>
          <p:cNvPr id="3" name="Podnadpis 2"/>
          <p:cNvSpPr>
            <a:spLocks noGrp="1"/>
          </p:cNvSpPr>
          <p:nvPr>
            <p:ph type="subTitle" idx="1"/>
          </p:nvPr>
        </p:nvSpPr>
        <p:spPr>
          <a:xfrm>
            <a:off x="-1" y="5769033"/>
            <a:ext cx="12192000" cy="689956"/>
          </a:xfrm>
        </p:spPr>
        <p:txBody>
          <a:bodyPr>
            <a:normAutofit/>
          </a:bodyPr>
          <a:lstStyle/>
          <a:p>
            <a:pPr algn="r"/>
            <a:r>
              <a:rPr lang="cs-CZ" sz="2800" dirty="0" smtClean="0">
                <a:latin typeface="Arial" panose="020B0604020202020204" pitchFamily="34" charset="0"/>
                <a:cs typeface="Arial" panose="020B0604020202020204" pitchFamily="34" charset="0"/>
              </a:rPr>
              <a:t>Prezentace pro 1. ročníky SŠ a nižší</a:t>
            </a:r>
            <a:endParaRPr lang="cs-CZ" sz="2800" dirty="0">
              <a:latin typeface="Arial" panose="020B0604020202020204" pitchFamily="34" charset="0"/>
              <a:cs typeface="Arial" panose="020B0604020202020204" pitchFamily="34" charset="0"/>
            </a:endParaRP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0484" y="1368136"/>
            <a:ext cx="3731029" cy="3731029"/>
          </a:xfrm>
          <a:prstGeom prst="rect">
            <a:avLst/>
          </a:prstGeom>
        </p:spPr>
      </p:pic>
    </p:spTree>
    <p:extLst>
      <p:ext uri="{BB962C8B-B14F-4D97-AF65-F5344CB8AC3E}">
        <p14:creationId xmlns:p14="http://schemas.microsoft.com/office/powerpoint/2010/main" val="41532554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0"/>
            <a:ext cx="10590415" cy="972589"/>
          </a:xfrm>
        </p:spPr>
        <p:txBody>
          <a:bodyPr/>
          <a:lstStyle/>
          <a:p>
            <a:pPr algn="l"/>
            <a:r>
              <a:rPr lang="cs-CZ" dirty="0" err="1" smtClean="0">
                <a:latin typeface="Arial" panose="020B0604020202020204" pitchFamily="34" charset="0"/>
                <a:cs typeface="Arial" panose="020B0604020202020204" pitchFamily="34" charset="0"/>
              </a:rPr>
              <a:t>Kyberstalking</a:t>
            </a:r>
            <a:endParaRPr lang="cs-CZ" dirty="0">
              <a:latin typeface="Arial" panose="020B0604020202020204" pitchFamily="34" charset="0"/>
              <a:cs typeface="Arial" panose="020B0604020202020204" pitchFamily="34" charset="0"/>
            </a:endParaRPr>
          </a:p>
        </p:txBody>
      </p:sp>
      <p:sp>
        <p:nvSpPr>
          <p:cNvPr id="3" name="Podnadpis 2"/>
          <p:cNvSpPr>
            <a:spLocks noGrp="1"/>
          </p:cNvSpPr>
          <p:nvPr>
            <p:ph type="subTitle" idx="1"/>
          </p:nvPr>
        </p:nvSpPr>
        <p:spPr>
          <a:xfrm>
            <a:off x="0" y="1213659"/>
            <a:ext cx="12192000" cy="5644342"/>
          </a:xfrm>
        </p:spPr>
        <p:txBody>
          <a:bodyPr>
            <a:normAutofit/>
          </a:bodyPr>
          <a:lstStyle/>
          <a:p>
            <a:pPr algn="l"/>
            <a:r>
              <a:rPr lang="cs-CZ" sz="2800" dirty="0" err="1">
                <a:latin typeface="Arial" panose="020B0604020202020204" pitchFamily="34" charset="0"/>
                <a:cs typeface="Arial" panose="020B0604020202020204" pitchFamily="34" charset="0"/>
              </a:rPr>
              <a:t>Kyberstalking</a:t>
            </a:r>
            <a:r>
              <a:rPr lang="cs-CZ" sz="2800" dirty="0">
                <a:latin typeface="Arial" panose="020B0604020202020204" pitchFamily="34" charset="0"/>
                <a:cs typeface="Arial" panose="020B0604020202020204" pitchFamily="34" charset="0"/>
              </a:rPr>
              <a:t> je speciální případ </a:t>
            </a:r>
            <a:r>
              <a:rPr lang="cs-CZ" sz="2800" dirty="0" err="1">
                <a:latin typeface="Arial" panose="020B0604020202020204" pitchFamily="34" charset="0"/>
                <a:cs typeface="Arial" panose="020B0604020202020204" pitchFamily="34" charset="0"/>
              </a:rPr>
              <a:t>stalkingu</a:t>
            </a:r>
            <a:r>
              <a:rPr lang="cs-CZ" sz="2800" dirty="0">
                <a:latin typeface="Arial" panose="020B0604020202020204" pitchFamily="34" charset="0"/>
                <a:cs typeface="Arial" panose="020B0604020202020204" pitchFamily="34" charset="0"/>
              </a:rPr>
              <a:t>. Označuje dlouhodobé, opakované, systematické a stupňované pronásledování a obtěžování oběti pomocí informačních a komunikačních technologií. </a:t>
            </a:r>
            <a:endParaRPr lang="cs-CZ" sz="2800" dirty="0" smtClean="0">
              <a:latin typeface="Arial" panose="020B0604020202020204" pitchFamily="34" charset="0"/>
              <a:cs typeface="Arial" panose="020B0604020202020204" pitchFamily="34" charset="0"/>
            </a:endParaRPr>
          </a:p>
          <a:p>
            <a:pPr algn="l"/>
            <a:r>
              <a:rPr lang="cs-CZ" sz="2800" dirty="0" err="1" smtClean="0">
                <a:latin typeface="Arial" panose="020B0604020202020204" pitchFamily="34" charset="0"/>
                <a:cs typeface="Arial" panose="020B0604020202020204" pitchFamily="34" charset="0"/>
              </a:rPr>
              <a:t>Kyberstalking</a:t>
            </a:r>
            <a:r>
              <a:rPr lang="cs-CZ" sz="2800" dirty="0" smtClean="0">
                <a:latin typeface="Arial" panose="020B0604020202020204" pitchFamily="34" charset="0"/>
                <a:cs typeface="Arial" panose="020B0604020202020204" pitchFamily="34" charset="0"/>
              </a:rPr>
              <a:t> zahrnuje:</a:t>
            </a:r>
          </a:p>
          <a:p>
            <a:pPr marL="457200" indent="-457200" algn="l">
              <a:buFont typeface="Arial" panose="020B0604020202020204" pitchFamily="34" charset="0"/>
              <a:buChar char="•"/>
            </a:pPr>
            <a:r>
              <a:rPr lang="cs-CZ" sz="2800" dirty="0" smtClean="0">
                <a:latin typeface="Arial" panose="020B0604020202020204" pitchFamily="34" charset="0"/>
                <a:cs typeface="Arial" panose="020B0604020202020204" pitchFamily="34" charset="0"/>
              </a:rPr>
              <a:t>výhrůžky</a:t>
            </a:r>
            <a:r>
              <a:rPr lang="cs-CZ" sz="2800" dirty="0">
                <a:latin typeface="Arial" panose="020B0604020202020204" pitchFamily="34" charset="0"/>
                <a:cs typeface="Arial" panose="020B0604020202020204" pitchFamily="34" charset="0"/>
              </a:rPr>
              <a:t>, falešná obviňování, poškozování dat nebo zařízení, </a:t>
            </a:r>
            <a:endParaRPr lang="cs-CZ" sz="2800" dirty="0" smtClean="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cs-CZ" sz="2800" dirty="0" smtClean="0">
                <a:latin typeface="Arial" panose="020B0604020202020204" pitchFamily="34" charset="0"/>
                <a:cs typeface="Arial" panose="020B0604020202020204" pitchFamily="34" charset="0"/>
              </a:rPr>
              <a:t>krádeže </a:t>
            </a:r>
            <a:r>
              <a:rPr lang="cs-CZ" sz="2800" dirty="0">
                <a:latin typeface="Arial" panose="020B0604020202020204" pitchFamily="34" charset="0"/>
                <a:cs typeface="Arial" panose="020B0604020202020204" pitchFamily="34" charset="0"/>
              </a:rPr>
              <a:t>identity či dat, monitorování počítače, </a:t>
            </a:r>
            <a:endParaRPr lang="cs-CZ" sz="2800" dirty="0" smtClean="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cs-CZ" sz="2800" dirty="0" smtClean="0">
                <a:latin typeface="Arial" panose="020B0604020202020204" pitchFamily="34" charset="0"/>
                <a:cs typeface="Arial" panose="020B0604020202020204" pitchFamily="34" charset="0"/>
              </a:rPr>
              <a:t>sexuální </a:t>
            </a:r>
            <a:r>
              <a:rPr lang="cs-CZ" sz="2800" dirty="0">
                <a:latin typeface="Arial" panose="020B0604020202020204" pitchFamily="34" charset="0"/>
                <a:cs typeface="Arial" panose="020B0604020202020204" pitchFamily="34" charset="0"/>
              </a:rPr>
              <a:t>obtěžování a </a:t>
            </a:r>
            <a:r>
              <a:rPr lang="cs-CZ" sz="2800" dirty="0" smtClean="0">
                <a:latin typeface="Arial" panose="020B0604020202020204" pitchFamily="34" charset="0"/>
                <a:cs typeface="Arial" panose="020B0604020202020204" pitchFamily="34" charset="0"/>
              </a:rPr>
              <a:t>jakoukoli formu </a:t>
            </a:r>
            <a:r>
              <a:rPr lang="cs-CZ" sz="2800" dirty="0">
                <a:latin typeface="Arial" panose="020B0604020202020204" pitchFamily="34" charset="0"/>
                <a:cs typeface="Arial" panose="020B0604020202020204" pitchFamily="34" charset="0"/>
              </a:rPr>
              <a:t>agrese. </a:t>
            </a:r>
            <a:endParaRPr lang="cs-CZ" sz="2800" dirty="0" smtClean="0">
              <a:latin typeface="Arial" panose="020B0604020202020204" pitchFamily="34" charset="0"/>
              <a:cs typeface="Arial" panose="020B0604020202020204" pitchFamily="34" charset="0"/>
            </a:endParaRPr>
          </a:p>
          <a:p>
            <a:pPr algn="l"/>
            <a:r>
              <a:rPr lang="cs-CZ" sz="2800" dirty="0" err="1" smtClean="0">
                <a:latin typeface="Arial" panose="020B0604020202020204" pitchFamily="34" charset="0"/>
                <a:cs typeface="Arial" panose="020B0604020202020204" pitchFamily="34" charset="0"/>
              </a:rPr>
              <a:t>Kyberstalking</a:t>
            </a:r>
            <a:r>
              <a:rPr lang="cs-CZ" sz="2800" dirty="0" smtClean="0">
                <a:latin typeface="Arial" panose="020B0604020202020204" pitchFamily="34" charset="0"/>
                <a:cs typeface="Arial" panose="020B0604020202020204" pitchFamily="34" charset="0"/>
              </a:rPr>
              <a:t> </a:t>
            </a:r>
            <a:r>
              <a:rPr lang="cs-CZ" sz="2800" dirty="0">
                <a:latin typeface="Arial" panose="020B0604020202020204" pitchFamily="34" charset="0"/>
                <a:cs typeface="Arial" panose="020B0604020202020204" pitchFamily="34" charset="0"/>
              </a:rPr>
              <a:t>není pouze obtěžování nevyžádanými e-maily, ale úmyslné, metodické a vytrvalé pronásledování, kdy pachatel (</a:t>
            </a:r>
            <a:r>
              <a:rPr lang="cs-CZ" sz="2800" dirty="0" err="1">
                <a:latin typeface="Arial" panose="020B0604020202020204" pitchFamily="34" charset="0"/>
                <a:cs typeface="Arial" panose="020B0604020202020204" pitchFamily="34" charset="0"/>
              </a:rPr>
              <a:t>kyberstalker</a:t>
            </a:r>
            <a:r>
              <a:rPr lang="cs-CZ" sz="2800" dirty="0">
                <a:latin typeface="Arial" panose="020B0604020202020204" pitchFamily="34" charset="0"/>
                <a:cs typeface="Arial" panose="020B0604020202020204" pitchFamily="34" charset="0"/>
              </a:rPr>
              <a:t>) nepřestane takto jednat ani poté, co je obětí požádán o přerušení veškerých kontaktů. Je obvyklé, že intenzita obtěžování se stupňuje a postupem času může přejít z virtuálního do reálného světa.</a:t>
            </a:r>
            <a:endParaRPr lang="cs-CZ" sz="2800" dirty="0" smtClean="0">
              <a:latin typeface="Arial" panose="020B0604020202020204" pitchFamily="34" charset="0"/>
              <a:cs typeface="Arial" panose="020B0604020202020204" pitchFamily="34" charset="0"/>
            </a:endParaRP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24953" y="87978"/>
            <a:ext cx="884611" cy="884611"/>
          </a:xfrm>
          <a:prstGeom prst="rect">
            <a:avLst/>
          </a:prstGeom>
        </p:spPr>
      </p:pic>
    </p:spTree>
    <p:extLst>
      <p:ext uri="{BB962C8B-B14F-4D97-AF65-F5344CB8AC3E}">
        <p14:creationId xmlns:p14="http://schemas.microsoft.com/office/powerpoint/2010/main" val="37149404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0"/>
            <a:ext cx="10590415" cy="972589"/>
          </a:xfrm>
        </p:spPr>
        <p:txBody>
          <a:bodyPr/>
          <a:lstStyle/>
          <a:p>
            <a:pPr algn="l"/>
            <a:r>
              <a:rPr lang="cs-CZ" dirty="0" smtClean="0">
                <a:latin typeface="Arial" panose="020B0604020202020204" pitchFamily="34" charset="0"/>
                <a:cs typeface="Arial" panose="020B0604020202020204" pitchFamily="34" charset="0"/>
              </a:rPr>
              <a:t>Nezodpovědnost (pra)rodičů</a:t>
            </a:r>
            <a:endParaRPr lang="cs-CZ" dirty="0">
              <a:latin typeface="Arial" panose="020B0604020202020204" pitchFamily="34" charset="0"/>
              <a:cs typeface="Arial" panose="020B0604020202020204" pitchFamily="34" charset="0"/>
            </a:endParaRPr>
          </a:p>
        </p:txBody>
      </p:sp>
      <p:sp>
        <p:nvSpPr>
          <p:cNvPr id="3" name="Podnadpis 2"/>
          <p:cNvSpPr>
            <a:spLocks noGrp="1"/>
          </p:cNvSpPr>
          <p:nvPr>
            <p:ph type="subTitle" idx="1"/>
          </p:nvPr>
        </p:nvSpPr>
        <p:spPr>
          <a:xfrm>
            <a:off x="6708370" y="1113905"/>
            <a:ext cx="5483629" cy="5669280"/>
          </a:xfrm>
        </p:spPr>
        <p:txBody>
          <a:bodyPr>
            <a:normAutofit fontScale="77500" lnSpcReduction="20000"/>
          </a:bodyPr>
          <a:lstStyle/>
          <a:p>
            <a:pPr marL="457200" indent="-457200" algn="l">
              <a:buFont typeface="Arial" panose="020B0604020202020204" pitchFamily="34" charset="0"/>
              <a:buChar char="•"/>
            </a:pPr>
            <a:r>
              <a:rPr lang="cs-CZ" sz="2800" dirty="0">
                <a:latin typeface="Arial" panose="020B0604020202020204" pitchFamily="34" charset="0"/>
                <a:cs typeface="Arial" panose="020B0604020202020204" pitchFamily="34" charset="0"/>
              </a:rPr>
              <a:t>Někteří rodiče sdílejí na sociálních sítích alba, která jsou automaticky nastavená jako veřejně dostupná, a tak se dostane ke zveřejňovanému materiálu </a:t>
            </a:r>
            <a:r>
              <a:rPr lang="cs-CZ" sz="2800" dirty="0" smtClean="0">
                <a:latin typeface="Arial" panose="020B0604020202020204" pitchFamily="34" charset="0"/>
                <a:cs typeface="Arial" panose="020B0604020202020204" pitchFamily="34" charset="0"/>
              </a:rPr>
              <a:t>kdokoliv.</a:t>
            </a:r>
          </a:p>
          <a:p>
            <a:pPr marL="457200" indent="-457200" algn="l">
              <a:buFont typeface="Arial" panose="020B0604020202020204" pitchFamily="34" charset="0"/>
              <a:buChar char="•"/>
            </a:pPr>
            <a:r>
              <a:rPr lang="cs-CZ" sz="2800" dirty="0" smtClean="0">
                <a:latin typeface="Arial" panose="020B0604020202020204" pitchFamily="34" charset="0"/>
                <a:cs typeface="Arial" panose="020B0604020202020204" pitchFamily="34" charset="0"/>
              </a:rPr>
              <a:t>Takový </a:t>
            </a:r>
            <a:r>
              <a:rPr lang="cs-CZ" sz="2800" dirty="0">
                <a:latin typeface="Arial" panose="020B0604020202020204" pitchFamily="34" charset="0"/>
                <a:cs typeface="Arial" panose="020B0604020202020204" pitchFamily="34" charset="0"/>
              </a:rPr>
              <a:t>pozorovatel má nejen snadný přístup k informacím o dítěti, ale disponuje rovněž dostatečným množstvím validních informací. Ví v jaké porodnici se dítko narodilo, jako bonus zná míry a váhy, a pokud má štěstí, ví rovněž i rodné číslo. Bydliště už zná z doby těhotenství. Kam jezdí na </a:t>
            </a:r>
            <a:r>
              <a:rPr lang="cs-CZ" sz="2800" dirty="0" smtClean="0">
                <a:latin typeface="Arial" panose="020B0604020202020204" pitchFamily="34" charset="0"/>
                <a:cs typeface="Arial" panose="020B0604020202020204" pitchFamily="34" charset="0"/>
              </a:rPr>
              <a:t>chalupu </a:t>
            </a:r>
            <a:r>
              <a:rPr lang="cs-CZ" sz="2800" dirty="0">
                <a:latin typeface="Arial" panose="020B0604020202020204" pitchFamily="34" charset="0"/>
                <a:cs typeface="Arial" panose="020B0604020202020204" pitchFamily="34" charset="0"/>
              </a:rPr>
              <a:t>a k babičkám. </a:t>
            </a:r>
            <a:endParaRPr lang="cs-CZ" sz="2800" dirty="0" smtClean="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cs-CZ" sz="2800" dirty="0" smtClean="0">
                <a:latin typeface="Arial" panose="020B0604020202020204" pitchFamily="34" charset="0"/>
                <a:cs typeface="Arial" panose="020B0604020202020204" pitchFamily="34" charset="0"/>
              </a:rPr>
              <a:t>Později </a:t>
            </a:r>
            <a:r>
              <a:rPr lang="cs-CZ" sz="2800" dirty="0">
                <a:latin typeface="Arial" panose="020B0604020202020204" pitchFamily="34" charset="0"/>
                <a:cs typeface="Arial" panose="020B0604020202020204" pitchFamily="34" charset="0"/>
              </a:rPr>
              <a:t>se dozví, jakou školku dítko navštěvuje, jaké má záliby a kdo jsou jeho kamarádi. Ve školních letech je pak pro pozorovatele velmi jednoduché vytvořit si profil celé rodiny</a:t>
            </a:r>
            <a:r>
              <a:rPr lang="cs-CZ" sz="2800" dirty="0" smtClean="0">
                <a:latin typeface="Arial" panose="020B0604020202020204" pitchFamily="34" charset="0"/>
                <a:cs typeface="Arial" panose="020B0604020202020204" pitchFamily="34" charset="0"/>
              </a:rPr>
              <a:t>.</a:t>
            </a:r>
          </a:p>
          <a:p>
            <a:pPr algn="l"/>
            <a:r>
              <a:rPr lang="cs-CZ" sz="1500" b="1" i="1" dirty="0">
                <a:latin typeface="Arial" panose="020B0604020202020204" pitchFamily="34" charset="0"/>
                <a:cs typeface="Arial" panose="020B0604020202020204" pitchFamily="34" charset="0"/>
              </a:rPr>
              <a:t>https://www.internetembezpecne.cz/nezodpovedni-rodice-na-internetu/</a:t>
            </a:r>
            <a:endParaRPr lang="cs-CZ" sz="1500" b="1" i="1" dirty="0" smtClean="0">
              <a:latin typeface="Arial" panose="020B0604020202020204" pitchFamily="34" charset="0"/>
              <a:cs typeface="Arial" panose="020B0604020202020204" pitchFamily="34" charset="0"/>
            </a:endParaRP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24953" y="87978"/>
            <a:ext cx="884611" cy="884611"/>
          </a:xfrm>
          <a:prstGeom prst="rect">
            <a:avLst/>
          </a:prstGeo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28" y="1423145"/>
            <a:ext cx="6535013" cy="4764492"/>
          </a:xfrm>
          <a:prstGeom prst="rect">
            <a:avLst/>
          </a:prstGeom>
        </p:spPr>
      </p:pic>
    </p:spTree>
    <p:extLst>
      <p:ext uri="{BB962C8B-B14F-4D97-AF65-F5344CB8AC3E}">
        <p14:creationId xmlns:p14="http://schemas.microsoft.com/office/powerpoint/2010/main" val="10336161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0"/>
            <a:ext cx="10590415" cy="972589"/>
          </a:xfrm>
        </p:spPr>
        <p:txBody>
          <a:bodyPr/>
          <a:lstStyle/>
          <a:p>
            <a:pPr algn="l"/>
            <a:r>
              <a:rPr lang="cs-CZ" dirty="0" smtClean="0">
                <a:latin typeface="Arial" panose="020B0604020202020204" pitchFamily="34" charset="0"/>
                <a:cs typeface="Arial" panose="020B0604020202020204" pitchFamily="34" charset="0"/>
              </a:rPr>
              <a:t>Bezpečnostní </a:t>
            </a:r>
            <a:r>
              <a:rPr lang="cs-CZ" dirty="0" smtClean="0">
                <a:latin typeface="Arial" panose="020B0604020202020204" pitchFamily="34" charset="0"/>
                <a:cs typeface="Arial" panose="020B0604020202020204" pitchFamily="34" charset="0"/>
              </a:rPr>
              <a:t>pravidla 1</a:t>
            </a:r>
            <a:endParaRPr lang="cs-CZ" dirty="0">
              <a:latin typeface="Arial" panose="020B0604020202020204" pitchFamily="34" charset="0"/>
              <a:cs typeface="Arial" panose="020B0604020202020204" pitchFamily="34" charset="0"/>
            </a:endParaRPr>
          </a:p>
        </p:txBody>
      </p:sp>
      <p:sp>
        <p:nvSpPr>
          <p:cNvPr id="3" name="Podnadpis 2"/>
          <p:cNvSpPr>
            <a:spLocks noGrp="1"/>
          </p:cNvSpPr>
          <p:nvPr>
            <p:ph type="subTitle" idx="1"/>
          </p:nvPr>
        </p:nvSpPr>
        <p:spPr>
          <a:xfrm>
            <a:off x="0" y="1213659"/>
            <a:ext cx="12192000" cy="5644342"/>
          </a:xfrm>
        </p:spPr>
        <p:txBody>
          <a:bodyPr>
            <a:normAutofit fontScale="70000" lnSpcReduction="20000"/>
          </a:bodyPr>
          <a:lstStyle/>
          <a:p>
            <a:pPr algn="l"/>
            <a:r>
              <a:rPr lang="cs-CZ" sz="2800" dirty="0" smtClean="0">
                <a:latin typeface="Arial" panose="020B0604020202020204" pitchFamily="34" charset="0"/>
                <a:cs typeface="Arial" panose="020B0604020202020204" pitchFamily="34" charset="0"/>
              </a:rPr>
              <a:t>1) Pokud se stanete obětí </a:t>
            </a:r>
            <a:r>
              <a:rPr lang="cs-CZ" sz="2800" dirty="0" err="1" smtClean="0">
                <a:latin typeface="Arial" panose="020B0604020202020204" pitchFamily="34" charset="0"/>
                <a:cs typeface="Arial" panose="020B0604020202020204" pitchFamily="34" charset="0"/>
              </a:rPr>
              <a:t>kyberšikany</a:t>
            </a:r>
            <a:r>
              <a:rPr lang="cs-CZ" sz="2800" dirty="0" smtClean="0">
                <a:latin typeface="Arial" panose="020B0604020202020204" pitchFamily="34" charset="0"/>
                <a:cs typeface="Arial" panose="020B0604020202020204" pitchFamily="34" charset="0"/>
              </a:rPr>
              <a:t>, braňte se a zakročte včas. Snažte se činnost útočníkům znesnadnit. S útočníkem nekomunikujte, s vaší pomocí může jeho profil blokovat správce dané webové stránky, kde dochází k šikaně. Pokud útoky neustávají, kontaktujte pedagogického poradce a policii.</a:t>
            </a:r>
          </a:p>
          <a:p>
            <a:pPr algn="l"/>
            <a:r>
              <a:rPr lang="cs-CZ" sz="2800" dirty="0" smtClean="0">
                <a:latin typeface="Arial" panose="020B0604020202020204" pitchFamily="34" charset="0"/>
                <a:cs typeface="Arial" panose="020B0604020202020204" pitchFamily="34" charset="0"/>
              </a:rPr>
              <a:t>2) Nesdílejte fotografie vašeho čerstvě narozeného sourozence. Nezakládejte mu profil na </a:t>
            </a:r>
            <a:r>
              <a:rPr lang="cs-CZ" sz="2800" dirty="0" err="1" smtClean="0">
                <a:latin typeface="Arial" panose="020B0604020202020204" pitchFamily="34" charset="0"/>
                <a:cs typeface="Arial" panose="020B0604020202020204" pitchFamily="34" charset="0"/>
              </a:rPr>
              <a:t>Facebooku</a:t>
            </a:r>
            <a:r>
              <a:rPr lang="cs-CZ" sz="2800" dirty="0" smtClean="0">
                <a:latin typeface="Arial" panose="020B0604020202020204" pitchFamily="34" charset="0"/>
                <a:cs typeface="Arial" panose="020B0604020202020204" pitchFamily="34" charset="0"/>
              </a:rPr>
              <a:t>. Pamatujte na to, že sám </a:t>
            </a:r>
            <a:r>
              <a:rPr lang="cs-CZ" sz="2800" dirty="0" err="1" smtClean="0">
                <a:latin typeface="Arial" panose="020B0604020202020204" pitchFamily="34" charset="0"/>
                <a:cs typeface="Arial" panose="020B0604020202020204" pitchFamily="34" charset="0"/>
              </a:rPr>
              <a:t>Facebook</a:t>
            </a:r>
            <a:r>
              <a:rPr lang="cs-CZ" sz="2800" dirty="0" smtClean="0">
                <a:latin typeface="Arial" panose="020B0604020202020204" pitchFamily="34" charset="0"/>
                <a:cs typeface="Arial" panose="020B0604020202020204" pitchFamily="34" charset="0"/>
              </a:rPr>
              <a:t> vstup dětem pod 13 let zakazuje. Citlivé informace sdílejte pouze s přáteli, ne s „přáteli přátel“ a už vůbec ne se všemi uživateli na </a:t>
            </a:r>
            <a:r>
              <a:rPr lang="cs-CZ" sz="2800" dirty="0" err="1" smtClean="0">
                <a:latin typeface="Arial" panose="020B0604020202020204" pitchFamily="34" charset="0"/>
                <a:cs typeface="Arial" panose="020B0604020202020204" pitchFamily="34" charset="0"/>
              </a:rPr>
              <a:t>Facebooku</a:t>
            </a:r>
            <a:r>
              <a:rPr lang="cs-CZ" sz="2800" dirty="0" smtClean="0">
                <a:latin typeface="Arial" panose="020B0604020202020204" pitchFamily="34" charset="0"/>
                <a:cs typeface="Arial" panose="020B0604020202020204" pitchFamily="34" charset="0"/>
              </a:rPr>
              <a:t>. Do přátel si pak přidejte pouze členy rodiny nebo nejbližší kamarády. </a:t>
            </a:r>
          </a:p>
          <a:p>
            <a:pPr algn="l"/>
            <a:r>
              <a:rPr lang="cs-CZ" sz="2800" dirty="0" smtClean="0">
                <a:latin typeface="Arial" panose="020B0604020202020204" pitchFamily="34" charset="0"/>
                <a:cs typeface="Arial" panose="020B0604020202020204" pitchFamily="34" charset="0"/>
              </a:rPr>
              <a:t>3) Kontrolujte webovou kameru. Pokud ji zrovna aktivně nepoužíváte, tak ji odpojte nebo vypněte. Její zneužití je pro útočníky jednoduché: existuje </a:t>
            </a:r>
            <a:r>
              <a:rPr lang="cs-CZ" sz="2800" dirty="0" err="1" smtClean="0">
                <a:latin typeface="Arial" panose="020B0604020202020204" pitchFamily="34" charset="0"/>
                <a:cs typeface="Arial" panose="020B0604020202020204" pitchFamily="34" charset="0"/>
              </a:rPr>
              <a:t>malware</a:t>
            </a:r>
            <a:r>
              <a:rPr lang="cs-CZ" sz="2800" dirty="0" smtClean="0">
                <a:latin typeface="Arial" panose="020B0604020202020204" pitchFamily="34" charset="0"/>
                <a:cs typeface="Arial" panose="020B0604020202020204" pitchFamily="34" charset="0"/>
              </a:rPr>
              <a:t>, který získá přístup k webkameře, aniž by o tom uživatel věděl. Útočník vás může sledovat, proto kontrolujte, zda je webkamera vypnutá tehdy, kdy má být vypnutá. Napovědět může rozsvěcující se ikonka v době, kdy s kamerou nepracujete. Webkameru používejte jen v komunikaci s rodinnými příslušníky a kamarády, které dobře znáte.</a:t>
            </a:r>
          </a:p>
          <a:p>
            <a:pPr algn="l"/>
            <a:r>
              <a:rPr lang="cs-CZ" sz="2800" dirty="0" smtClean="0">
                <a:latin typeface="Arial" panose="020B0604020202020204" pitchFamily="34" charset="0"/>
                <a:cs typeface="Arial" panose="020B0604020202020204" pitchFamily="34" charset="0"/>
              </a:rPr>
              <a:t>4) Zlaté pravidlo říká, že co jednou na internetu je, už z něj nezmizí. Platí to i tehdy, pokud dříve uvedené údaje či uveřejněné fotografie smažete či zrušíte svůj účet na webové službě. Data už někdo může mít uložené a šířit je dále.</a:t>
            </a:r>
          </a:p>
          <a:p>
            <a:pPr algn="l"/>
            <a:r>
              <a:rPr lang="cs-CZ" sz="2800" dirty="0" smtClean="0">
                <a:latin typeface="Arial" panose="020B0604020202020204" pitchFamily="34" charset="0"/>
                <a:cs typeface="Arial" panose="020B0604020202020204" pitchFamily="34" charset="0"/>
              </a:rPr>
              <a:t>5) Dbejte na ochranu osobních údajů a soukromí na internetu. Obzvlášť nejmenší internetoví uživatelé by neměli poskytovat osobní údaje neznámým osobám, které znají pouze ze sociálních sítí, diskusních fór a jiných webů.</a:t>
            </a:r>
          </a:p>
          <a:p>
            <a:pPr algn="l"/>
            <a:r>
              <a:rPr lang="cs-CZ" sz="2800" dirty="0" smtClean="0">
                <a:latin typeface="Arial" panose="020B0604020202020204" pitchFamily="34" charset="0"/>
                <a:cs typeface="Arial" panose="020B0604020202020204" pitchFamily="34" charset="0"/>
              </a:rPr>
              <a:t>6) Pokud vaše dítě sdílí zeď na </a:t>
            </a:r>
            <a:r>
              <a:rPr lang="cs-CZ" sz="2800" dirty="0" err="1" smtClean="0">
                <a:latin typeface="Arial" panose="020B0604020202020204" pitchFamily="34" charset="0"/>
                <a:cs typeface="Arial" panose="020B0604020202020204" pitchFamily="34" charset="0"/>
              </a:rPr>
              <a:t>Facebooku</a:t>
            </a:r>
            <a:r>
              <a:rPr lang="cs-CZ" sz="2800" dirty="0" smtClean="0">
                <a:latin typeface="Arial" panose="020B0604020202020204" pitchFamily="34" charset="0"/>
                <a:cs typeface="Arial" panose="020B0604020202020204" pitchFamily="34" charset="0"/>
              </a:rPr>
              <a:t> se všemi nebo „přáteli přátel“, prakticky jste ztratili kontrolu nad tím, s kým děti přicházejí do styku, třebaže zprostředkovaně. Své dítě poučte a vysvětlete mu, proč je důležité, aby přístup k osobním informacím měli jen dobří známí a kamarádi.</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24953" y="87978"/>
            <a:ext cx="884611" cy="884611"/>
          </a:xfrm>
          <a:prstGeom prst="rect">
            <a:avLst/>
          </a:prstGeom>
        </p:spPr>
      </p:pic>
    </p:spTree>
    <p:extLst>
      <p:ext uri="{BB962C8B-B14F-4D97-AF65-F5344CB8AC3E}">
        <p14:creationId xmlns:p14="http://schemas.microsoft.com/office/powerpoint/2010/main" val="20246254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0"/>
            <a:ext cx="10590415" cy="972589"/>
          </a:xfrm>
        </p:spPr>
        <p:txBody>
          <a:bodyPr/>
          <a:lstStyle/>
          <a:p>
            <a:pPr algn="l"/>
            <a:r>
              <a:rPr lang="cs-CZ" dirty="0" smtClean="0">
                <a:latin typeface="Arial" panose="020B0604020202020204" pitchFamily="34" charset="0"/>
                <a:cs typeface="Arial" panose="020B0604020202020204" pitchFamily="34" charset="0"/>
              </a:rPr>
              <a:t>Bezpečnostní </a:t>
            </a:r>
            <a:r>
              <a:rPr lang="cs-CZ" dirty="0" smtClean="0">
                <a:latin typeface="Arial" panose="020B0604020202020204" pitchFamily="34" charset="0"/>
                <a:cs typeface="Arial" panose="020B0604020202020204" pitchFamily="34" charset="0"/>
              </a:rPr>
              <a:t>pravidla 2</a:t>
            </a:r>
            <a:endParaRPr lang="cs-CZ" dirty="0">
              <a:latin typeface="Arial" panose="020B0604020202020204" pitchFamily="34" charset="0"/>
              <a:cs typeface="Arial" panose="020B0604020202020204" pitchFamily="34" charset="0"/>
            </a:endParaRPr>
          </a:p>
        </p:txBody>
      </p:sp>
      <p:sp>
        <p:nvSpPr>
          <p:cNvPr id="3" name="Podnadpis 2"/>
          <p:cNvSpPr>
            <a:spLocks noGrp="1"/>
          </p:cNvSpPr>
          <p:nvPr>
            <p:ph type="subTitle" idx="1"/>
          </p:nvPr>
        </p:nvSpPr>
        <p:spPr>
          <a:xfrm>
            <a:off x="0" y="1213659"/>
            <a:ext cx="12192000" cy="5644342"/>
          </a:xfrm>
        </p:spPr>
        <p:txBody>
          <a:bodyPr>
            <a:normAutofit fontScale="92500"/>
          </a:bodyPr>
          <a:lstStyle/>
          <a:p>
            <a:pPr marL="457200" indent="-457200" algn="l">
              <a:buFont typeface="Arial" panose="020B0604020202020204" pitchFamily="34" charset="0"/>
              <a:buChar char="•"/>
            </a:pPr>
            <a:r>
              <a:rPr lang="cs-CZ" sz="2800" dirty="0" smtClean="0">
                <a:latin typeface="Arial" panose="020B0604020202020204" pitchFamily="34" charset="0"/>
                <a:cs typeface="Arial" panose="020B0604020202020204" pitchFamily="34" charset="0"/>
              </a:rPr>
              <a:t>    </a:t>
            </a:r>
            <a:r>
              <a:rPr lang="cs-CZ" sz="2800" dirty="0">
                <a:latin typeface="Arial" panose="020B0604020202020204" pitchFamily="34" charset="0"/>
                <a:cs typeface="Arial" panose="020B0604020202020204" pitchFamily="34" charset="0"/>
              </a:rPr>
              <a:t>Nedávej nikomu adresu ani telefon. Nevíš, kdo se skrývá za monitorem.</a:t>
            </a:r>
          </a:p>
          <a:p>
            <a:pPr marL="457200" indent="-457200" algn="l">
              <a:buFont typeface="Arial" panose="020B0604020202020204" pitchFamily="34" charset="0"/>
              <a:buChar char="•"/>
            </a:pPr>
            <a:r>
              <a:rPr lang="cs-CZ" sz="2800" dirty="0">
                <a:latin typeface="Arial" panose="020B0604020202020204" pitchFamily="34" charset="0"/>
                <a:cs typeface="Arial" panose="020B0604020202020204" pitchFamily="34" charset="0"/>
              </a:rPr>
              <a:t>    Neposílej nikomu, koho neznáš, svou fotografii a už vůbec ne intimní.</a:t>
            </a:r>
          </a:p>
          <a:p>
            <a:pPr marL="457200" indent="-457200" algn="l">
              <a:buFont typeface="Arial" panose="020B0604020202020204" pitchFamily="34" charset="0"/>
              <a:buChar char="•"/>
            </a:pPr>
            <a:r>
              <a:rPr lang="cs-CZ" sz="2800" dirty="0">
                <a:latin typeface="Arial" panose="020B0604020202020204" pitchFamily="34" charset="0"/>
                <a:cs typeface="Arial" panose="020B0604020202020204" pitchFamily="34" charset="0"/>
              </a:rPr>
              <a:t>    Udržuj hesla k e-mailu i jinam v tajnosti, nesděluj je ani blízkému kamarádovi.</a:t>
            </a:r>
          </a:p>
          <a:p>
            <a:pPr marL="457200" indent="-457200" algn="l">
              <a:buFont typeface="Arial" panose="020B0604020202020204" pitchFamily="34" charset="0"/>
              <a:buChar char="•"/>
            </a:pPr>
            <a:r>
              <a:rPr lang="cs-CZ" sz="2800" dirty="0">
                <a:latin typeface="Arial" panose="020B0604020202020204" pitchFamily="34" charset="0"/>
                <a:cs typeface="Arial" panose="020B0604020202020204" pitchFamily="34" charset="0"/>
              </a:rPr>
              <a:t>    Nikdy neodpovídej na neslušné, hrubé nebo vulgární maily a vzkazy.</a:t>
            </a:r>
          </a:p>
          <a:p>
            <a:pPr marL="457200" indent="-457200" algn="l">
              <a:buFont typeface="Arial" panose="020B0604020202020204" pitchFamily="34" charset="0"/>
              <a:buChar char="•"/>
            </a:pPr>
            <a:r>
              <a:rPr lang="cs-CZ" sz="2800" dirty="0">
                <a:latin typeface="Arial" panose="020B0604020202020204" pitchFamily="34" charset="0"/>
                <a:cs typeface="Arial" panose="020B0604020202020204" pitchFamily="34" charset="0"/>
              </a:rPr>
              <a:t>    Nedomlouvej si schůzku na internetu, aniž bys o tom řekl někomu jinému.</a:t>
            </a:r>
          </a:p>
          <a:p>
            <a:pPr marL="457200" indent="-457200" algn="l">
              <a:buFont typeface="Arial" panose="020B0604020202020204" pitchFamily="34" charset="0"/>
              <a:buChar char="•"/>
            </a:pPr>
            <a:r>
              <a:rPr lang="cs-CZ" sz="2800" dirty="0">
                <a:latin typeface="Arial" panose="020B0604020202020204" pitchFamily="34" charset="0"/>
                <a:cs typeface="Arial" panose="020B0604020202020204" pitchFamily="34" charset="0"/>
              </a:rPr>
              <a:t>    Pokud narazíš na obrázek, video nebo e-mail, který tě šokuje, opusť webovou stránku.</a:t>
            </a:r>
          </a:p>
          <a:p>
            <a:pPr marL="457200" indent="-457200" algn="l">
              <a:buFont typeface="Arial" panose="020B0604020202020204" pitchFamily="34" charset="0"/>
              <a:buChar char="•"/>
            </a:pPr>
            <a:r>
              <a:rPr lang="cs-CZ" sz="2800" dirty="0">
                <a:latin typeface="Arial" panose="020B0604020202020204" pitchFamily="34" charset="0"/>
                <a:cs typeface="Arial" panose="020B0604020202020204" pitchFamily="34" charset="0"/>
              </a:rPr>
              <a:t>    Svěř se dospělému, pokud tě stránky uvedou do rozpaků nebo vyděsí.</a:t>
            </a:r>
          </a:p>
          <a:p>
            <a:pPr marL="457200" indent="-457200" algn="l">
              <a:buFont typeface="Arial" panose="020B0604020202020204" pitchFamily="34" charset="0"/>
              <a:buChar char="•"/>
            </a:pPr>
            <a:r>
              <a:rPr lang="cs-CZ" sz="2800" dirty="0">
                <a:latin typeface="Arial" panose="020B0604020202020204" pitchFamily="34" charset="0"/>
                <a:cs typeface="Arial" panose="020B0604020202020204" pitchFamily="34" charset="0"/>
              </a:rPr>
              <a:t>    Nedej šanci virům. Neotvírej přílohu zprávy, která přišla z neznámé adresy.</a:t>
            </a:r>
          </a:p>
          <a:p>
            <a:pPr marL="457200" indent="-457200" algn="l">
              <a:buFont typeface="Arial" panose="020B0604020202020204" pitchFamily="34" charset="0"/>
              <a:buChar char="•"/>
            </a:pPr>
            <a:r>
              <a:rPr lang="cs-CZ" sz="2800" dirty="0">
                <a:latin typeface="Arial" panose="020B0604020202020204" pitchFamily="34" charset="0"/>
                <a:cs typeface="Arial" panose="020B0604020202020204" pitchFamily="34" charset="0"/>
              </a:rPr>
              <a:t>    Nevěř každé informaci, kterou na internetu získáš.</a:t>
            </a:r>
          </a:p>
          <a:p>
            <a:pPr marL="457200" indent="-457200" algn="l">
              <a:buFont typeface="Arial" panose="020B0604020202020204" pitchFamily="34" charset="0"/>
              <a:buChar char="•"/>
            </a:pPr>
            <a:r>
              <a:rPr lang="cs-CZ" sz="2800" dirty="0">
                <a:latin typeface="Arial" panose="020B0604020202020204" pitchFamily="34" charset="0"/>
                <a:cs typeface="Arial" panose="020B0604020202020204" pitchFamily="34" charset="0"/>
              </a:rPr>
              <a:t>    Když se s někým nechceš bavit, nebav se. </a:t>
            </a:r>
            <a:endParaRPr lang="cs-CZ" sz="2800" dirty="0" smtClean="0">
              <a:latin typeface="Arial" panose="020B0604020202020204" pitchFamily="34" charset="0"/>
              <a:cs typeface="Arial" panose="020B0604020202020204" pitchFamily="34" charset="0"/>
            </a:endParaRP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24953" y="87978"/>
            <a:ext cx="884611" cy="884611"/>
          </a:xfrm>
          <a:prstGeom prst="rect">
            <a:avLst/>
          </a:prstGeom>
        </p:spPr>
      </p:pic>
    </p:spTree>
    <p:extLst>
      <p:ext uri="{BB962C8B-B14F-4D97-AF65-F5344CB8AC3E}">
        <p14:creationId xmlns:p14="http://schemas.microsoft.com/office/powerpoint/2010/main" val="28242809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0"/>
            <a:ext cx="10590415" cy="972589"/>
          </a:xfrm>
        </p:spPr>
        <p:txBody>
          <a:bodyPr/>
          <a:lstStyle/>
          <a:p>
            <a:pPr algn="l"/>
            <a:r>
              <a:rPr lang="cs-CZ" dirty="0" smtClean="0">
                <a:latin typeface="Arial" panose="020B0604020202020204" pitchFamily="34" charset="0"/>
                <a:cs typeface="Arial" panose="020B0604020202020204" pitchFamily="34" charset="0"/>
              </a:rPr>
              <a:t>Silné heslo</a:t>
            </a:r>
            <a:endParaRPr lang="cs-CZ" dirty="0">
              <a:latin typeface="Arial" panose="020B0604020202020204" pitchFamily="34" charset="0"/>
              <a:cs typeface="Arial" panose="020B0604020202020204" pitchFamily="34" charset="0"/>
            </a:endParaRPr>
          </a:p>
        </p:txBody>
      </p:sp>
      <p:sp>
        <p:nvSpPr>
          <p:cNvPr id="3" name="Podnadpis 2"/>
          <p:cNvSpPr>
            <a:spLocks noGrp="1"/>
          </p:cNvSpPr>
          <p:nvPr>
            <p:ph type="subTitle" idx="1"/>
          </p:nvPr>
        </p:nvSpPr>
        <p:spPr>
          <a:xfrm>
            <a:off x="0" y="1213659"/>
            <a:ext cx="12192000" cy="5644342"/>
          </a:xfrm>
        </p:spPr>
        <p:txBody>
          <a:bodyPr>
            <a:normAutofit fontScale="92500"/>
          </a:bodyPr>
          <a:lstStyle/>
          <a:p>
            <a:pPr marL="342900" indent="-342900" algn="l">
              <a:buFont typeface="Arial" panose="020B0604020202020204" pitchFamily="34" charset="0"/>
              <a:buChar char="•"/>
            </a:pPr>
            <a:r>
              <a:rPr lang="cs-CZ" sz="2800" dirty="0">
                <a:latin typeface="Arial" panose="020B0604020202020204" pitchFamily="34" charset="0"/>
                <a:cs typeface="Arial" panose="020B0604020202020204" pitchFamily="34" charset="0"/>
              </a:rPr>
              <a:t>Pokud nemůžete používat správce hesel a čistě náhodnou řadu znaků a číslic si jako heslo nezapamatujete, zkuste delší posloupnost slov jako říkanku nebo část písničky, kterou na první dobrou nejde uhodnout. Neuškodí heslo doplnit o nějakou tu číslici nebo symbol. Například ze „</a:t>
            </a:r>
            <a:r>
              <a:rPr lang="cs-CZ" sz="2800" dirty="0">
                <a:solidFill>
                  <a:srgbClr val="FF0000"/>
                </a:solidFill>
                <a:latin typeface="Arial" panose="020B0604020202020204" pitchFamily="34" charset="0"/>
                <a:cs typeface="Arial" panose="020B0604020202020204" pitchFamily="34" charset="0"/>
              </a:rPr>
              <a:t>Skákal Pes Přes Oves, Přes Zelenou Louku</a:t>
            </a:r>
            <a:r>
              <a:rPr lang="cs-CZ" sz="2800" dirty="0">
                <a:latin typeface="Arial" panose="020B0604020202020204" pitchFamily="34" charset="0"/>
                <a:cs typeface="Arial" panose="020B0604020202020204" pitchFamily="34" charset="0"/>
              </a:rPr>
              <a:t>“ </a:t>
            </a:r>
            <a:r>
              <a:rPr lang="cs-CZ" sz="2800" dirty="0" err="1">
                <a:latin typeface="Arial" panose="020B0604020202020204" pitchFamily="34" charset="0"/>
                <a:cs typeface="Arial" panose="020B0604020202020204" pitchFamily="34" charset="0"/>
              </a:rPr>
              <a:t>můžebýt</a:t>
            </a:r>
            <a:r>
              <a:rPr lang="cs-CZ" sz="2800" dirty="0">
                <a:latin typeface="Arial" panose="020B0604020202020204" pitchFamily="34" charset="0"/>
                <a:cs typeface="Arial" panose="020B0604020202020204" pitchFamily="34" charset="0"/>
              </a:rPr>
              <a:t> „</a:t>
            </a:r>
            <a:r>
              <a:rPr lang="cs-CZ" sz="2800" dirty="0">
                <a:solidFill>
                  <a:srgbClr val="FF0000"/>
                </a:solidFill>
                <a:latin typeface="Arial" panose="020B0604020202020204" pitchFamily="34" charset="0"/>
                <a:cs typeface="Arial" panose="020B0604020202020204" pitchFamily="34" charset="0"/>
              </a:rPr>
              <a:t>SPPOPZL</a:t>
            </a:r>
            <a:r>
              <a:rPr lang="cs-CZ" sz="2800" dirty="0">
                <a:latin typeface="Arial" panose="020B0604020202020204" pitchFamily="34" charset="0"/>
                <a:cs typeface="Arial" panose="020B0604020202020204" pitchFamily="34" charset="0"/>
              </a:rPr>
              <a:t>“ – ideální je doplnit ještě část jiné písničky a číslo.</a:t>
            </a:r>
          </a:p>
          <a:p>
            <a:pPr marL="342900" indent="-342900" algn="l">
              <a:buFont typeface="Arial" panose="020B0604020202020204" pitchFamily="34" charset="0"/>
              <a:buChar char="•"/>
            </a:pPr>
            <a:endParaRPr lang="cs-CZ" sz="2800" dirty="0">
              <a:latin typeface="Arial" panose="020B0604020202020204" pitchFamily="34" charset="0"/>
              <a:cs typeface="Arial" panose="020B0604020202020204" pitchFamily="34" charset="0"/>
            </a:endParaRPr>
          </a:p>
          <a:p>
            <a:pPr algn="l"/>
            <a:r>
              <a:rPr lang="cs-CZ" sz="2800" b="1" dirty="0">
                <a:latin typeface="Arial" panose="020B0604020202020204" pitchFamily="34" charset="0"/>
                <a:cs typeface="Arial" panose="020B0604020202020204" pitchFamily="34" charset="0"/>
              </a:rPr>
              <a:t>Jak s heslem zacházet</a:t>
            </a:r>
          </a:p>
          <a:p>
            <a:pPr marL="342900" indent="-342900" algn="l">
              <a:buFont typeface="Arial" panose="020B0604020202020204" pitchFamily="34" charset="0"/>
              <a:buChar char="•"/>
            </a:pPr>
            <a:r>
              <a:rPr lang="cs-CZ" sz="2800" dirty="0">
                <a:latin typeface="Arial" panose="020B0604020202020204" pitchFamily="34" charset="0"/>
                <a:cs typeface="Arial" panose="020B0604020202020204" pitchFamily="34" charset="0"/>
              </a:rPr>
              <a:t>    Heslo musí být neuhodnutelné a silné</a:t>
            </a:r>
          </a:p>
          <a:p>
            <a:pPr marL="342900" indent="-342900" algn="l">
              <a:buFont typeface="Arial" panose="020B0604020202020204" pitchFamily="34" charset="0"/>
              <a:buChar char="•"/>
            </a:pPr>
            <a:r>
              <a:rPr lang="cs-CZ" sz="2800" dirty="0">
                <a:latin typeface="Arial" panose="020B0604020202020204" pitchFamily="34" charset="0"/>
                <a:cs typeface="Arial" panose="020B0604020202020204" pitchFamily="34" charset="0"/>
              </a:rPr>
              <a:t>    Na každou službu, web, hru a aplikaci je potřeba mít unikátní heslo</a:t>
            </a:r>
          </a:p>
          <a:p>
            <a:pPr marL="342900" indent="-342900" algn="l">
              <a:buFont typeface="Arial" panose="020B0604020202020204" pitchFamily="34" charset="0"/>
              <a:buChar char="•"/>
            </a:pPr>
            <a:r>
              <a:rPr lang="cs-CZ" sz="2800" dirty="0">
                <a:latin typeface="Arial" panose="020B0604020202020204" pitchFamily="34" charset="0"/>
                <a:cs typeface="Arial" panose="020B0604020202020204" pitchFamily="34" charset="0"/>
              </a:rPr>
              <a:t>    Dobré heslo nepotřebujete změnit do okamžiku, než ho někdo odhalí</a:t>
            </a:r>
          </a:p>
          <a:p>
            <a:pPr marL="342900" indent="-342900" algn="l">
              <a:buFont typeface="Arial" panose="020B0604020202020204" pitchFamily="34" charset="0"/>
              <a:buChar char="•"/>
            </a:pPr>
            <a:r>
              <a:rPr lang="cs-CZ" sz="2800" dirty="0">
                <a:latin typeface="Arial" panose="020B0604020202020204" pitchFamily="34" charset="0"/>
                <a:cs typeface="Arial" panose="020B0604020202020204" pitchFamily="34" charset="0"/>
              </a:rPr>
              <a:t>    Což je také důvod, proč vlastní heslo nikdy nesmíte dávat nikomu cizímu</a:t>
            </a:r>
          </a:p>
          <a:p>
            <a:pPr marL="342900" indent="-342900" algn="l">
              <a:buFont typeface="Arial" panose="020B0604020202020204" pitchFamily="34" charset="0"/>
              <a:buChar char="•"/>
            </a:pPr>
            <a:r>
              <a:rPr lang="cs-CZ" sz="2800" dirty="0">
                <a:latin typeface="Arial" panose="020B0604020202020204" pitchFamily="34" charset="0"/>
                <a:cs typeface="Arial" panose="020B0604020202020204" pitchFamily="34" charset="0"/>
              </a:rPr>
              <a:t>    Pokud je to možné, přihlašování chraňte dvoufázovým ověřením</a:t>
            </a:r>
            <a:endParaRPr lang="cs-CZ" sz="2800" dirty="0" smtClean="0">
              <a:latin typeface="Arial" panose="020B0604020202020204" pitchFamily="34" charset="0"/>
              <a:cs typeface="Arial" panose="020B0604020202020204" pitchFamily="34" charset="0"/>
            </a:endParaRP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24953" y="87978"/>
            <a:ext cx="884611" cy="884611"/>
          </a:xfrm>
          <a:prstGeom prst="rect">
            <a:avLst/>
          </a:prstGeom>
        </p:spPr>
      </p:pic>
    </p:spTree>
    <p:extLst>
      <p:ext uri="{BB962C8B-B14F-4D97-AF65-F5344CB8AC3E}">
        <p14:creationId xmlns:p14="http://schemas.microsoft.com/office/powerpoint/2010/main" val="18081338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0"/>
            <a:ext cx="10590415" cy="972589"/>
          </a:xfrm>
        </p:spPr>
        <p:txBody>
          <a:bodyPr/>
          <a:lstStyle/>
          <a:p>
            <a:pPr algn="l"/>
            <a:r>
              <a:rPr lang="cs-CZ" dirty="0" smtClean="0">
                <a:latin typeface="Arial" panose="020B0604020202020204" pitchFamily="34" charset="0"/>
                <a:cs typeface="Arial" panose="020B0604020202020204" pitchFamily="34" charset="0"/>
              </a:rPr>
              <a:t>Ochrana před nebezpečím</a:t>
            </a:r>
            <a:endParaRPr lang="cs-CZ" dirty="0">
              <a:latin typeface="Arial" panose="020B0604020202020204" pitchFamily="34" charset="0"/>
              <a:cs typeface="Arial" panose="020B0604020202020204" pitchFamily="34" charset="0"/>
            </a:endParaRPr>
          </a:p>
        </p:txBody>
      </p:sp>
      <p:sp>
        <p:nvSpPr>
          <p:cNvPr id="3" name="Podnadpis 2"/>
          <p:cNvSpPr>
            <a:spLocks noGrp="1"/>
          </p:cNvSpPr>
          <p:nvPr>
            <p:ph type="subTitle" idx="1"/>
          </p:nvPr>
        </p:nvSpPr>
        <p:spPr>
          <a:xfrm>
            <a:off x="0" y="1213659"/>
            <a:ext cx="12192000" cy="5644342"/>
          </a:xfrm>
        </p:spPr>
        <p:txBody>
          <a:bodyPr>
            <a:normAutofit/>
          </a:bodyPr>
          <a:lstStyle/>
          <a:p>
            <a:pPr marL="342900" indent="-342900" algn="l">
              <a:buFont typeface="Arial" panose="020B0604020202020204" pitchFamily="34" charset="0"/>
              <a:buChar char="•"/>
            </a:pPr>
            <a:r>
              <a:rPr lang="cs-CZ" sz="2800" dirty="0" smtClean="0">
                <a:latin typeface="Arial" panose="020B0604020202020204" pitchFamily="34" charset="0"/>
                <a:cs typeface="Arial" panose="020B0604020202020204" pitchFamily="34" charset="0"/>
              </a:rPr>
              <a:t>Internetový svět je světu reálnému velice podobný, ne-li totožný. Zkusme internet vnímat jako svět, kde rovněž existují domy a na každém je poštovní schránka (e-mail), restaurace, kavárny, zkrátka místa, kam chodíme do společnosti (sociální sítě) a také knihovny, nákupní domy nebo banky.</a:t>
            </a:r>
          </a:p>
          <a:p>
            <a:pPr marL="342900" indent="-342900" algn="l">
              <a:buFont typeface="Arial" panose="020B0604020202020204" pitchFamily="34" charset="0"/>
              <a:buChar char="•"/>
            </a:pPr>
            <a:endParaRPr lang="cs-CZ" sz="2800" dirty="0" smtClean="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cs-CZ" sz="2800" dirty="0" smtClean="0">
                <a:latin typeface="Arial" panose="020B0604020202020204" pitchFamily="34" charset="0"/>
                <a:cs typeface="Arial" panose="020B0604020202020204" pitchFamily="34" charset="0"/>
              </a:rPr>
              <a:t>V reálném světě naše domy skrývají značný kus soukromí a majetek, což ve virtuálním prostředí můžeme přirovnat k našim datům – dokumenty, fotografie, videa nebo filmy. Každý z nás svůj dům chrání kvalitním zámkem a leckterý z nás si dokonce pořizuje těžce rozbitná okna. Přesto ve světě virtuálním se takto nechováme. Přirovnáme-li zámek domu k heslům, která užíváme, byly by naše domy v reálném světě často odemčené, nebo by zloděj často našel klíč pod rohožkou.</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24953" y="87978"/>
            <a:ext cx="884611" cy="884611"/>
          </a:xfrm>
          <a:prstGeom prst="rect">
            <a:avLst/>
          </a:prstGeom>
        </p:spPr>
      </p:pic>
    </p:spTree>
    <p:extLst>
      <p:ext uri="{BB962C8B-B14F-4D97-AF65-F5344CB8AC3E}">
        <p14:creationId xmlns:p14="http://schemas.microsoft.com/office/powerpoint/2010/main" val="16320367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0"/>
            <a:ext cx="10590415" cy="972589"/>
          </a:xfrm>
        </p:spPr>
        <p:txBody>
          <a:bodyPr/>
          <a:lstStyle/>
          <a:p>
            <a:pPr algn="l"/>
            <a:r>
              <a:rPr lang="cs-CZ" dirty="0" smtClean="0">
                <a:latin typeface="Arial" panose="020B0604020202020204" pitchFamily="34" charset="0"/>
                <a:cs typeface="Arial" panose="020B0604020202020204" pitchFamily="34" charset="0"/>
              </a:rPr>
              <a:t>Ochrana před nebezpečím</a:t>
            </a:r>
            <a:endParaRPr lang="cs-CZ" dirty="0">
              <a:latin typeface="Arial" panose="020B0604020202020204" pitchFamily="34" charset="0"/>
              <a:cs typeface="Arial" panose="020B0604020202020204" pitchFamily="34" charset="0"/>
            </a:endParaRPr>
          </a:p>
        </p:txBody>
      </p:sp>
      <p:sp>
        <p:nvSpPr>
          <p:cNvPr id="3" name="Podnadpis 2"/>
          <p:cNvSpPr>
            <a:spLocks noGrp="1"/>
          </p:cNvSpPr>
          <p:nvPr>
            <p:ph type="subTitle" idx="1"/>
          </p:nvPr>
        </p:nvSpPr>
        <p:spPr>
          <a:xfrm>
            <a:off x="0" y="1213659"/>
            <a:ext cx="12192000" cy="5644342"/>
          </a:xfrm>
        </p:spPr>
        <p:txBody>
          <a:bodyPr>
            <a:normAutofit fontScale="70000" lnSpcReduction="20000"/>
          </a:bodyPr>
          <a:lstStyle/>
          <a:p>
            <a:pPr marL="342900" indent="-342900" algn="l">
              <a:buFont typeface="Arial" panose="020B0604020202020204" pitchFamily="34" charset="0"/>
              <a:buChar char="•"/>
            </a:pPr>
            <a:r>
              <a:rPr lang="cs-CZ" sz="2800" dirty="0" smtClean="0">
                <a:latin typeface="Arial" panose="020B0604020202020204" pitchFamily="34" charset="0"/>
                <a:cs typeface="Arial" panose="020B0604020202020204" pitchFamily="34" charset="0"/>
              </a:rPr>
              <a:t>Nežli se v reálném životě vydáme na cesty vozidlem, což lze vnímat jako brouzdání po internetu – surfování, vozidlo si řádně zkontrolujeme, připoutáme se a před vjetím do křižovatky se řádně rozhlédneme, abychom nezpůsobili dopravní nehodu. Ve virtuálním prostředí toto samozřejmostí bohužel ještě není.</a:t>
            </a:r>
          </a:p>
          <a:p>
            <a:pPr marL="342900" indent="-342900" algn="l">
              <a:buFont typeface="Arial" panose="020B0604020202020204" pitchFamily="34" charset="0"/>
              <a:buChar char="•"/>
            </a:pPr>
            <a:r>
              <a:rPr lang="cs-CZ" sz="2800" dirty="0" smtClean="0">
                <a:latin typeface="Arial" panose="020B0604020202020204" pitchFamily="34" charset="0"/>
                <a:cs typeface="Arial" panose="020B0604020202020204" pitchFamily="34" charset="0"/>
              </a:rPr>
              <a:t>Často se užívá neaktualizovaný operační systém, staré verze aplikací a programů, nemluvě o těch stažených nelegálně, které je často nutné „legalizovat“ užitím různých </a:t>
            </a:r>
            <a:r>
              <a:rPr lang="cs-CZ" sz="2800" dirty="0" err="1" smtClean="0">
                <a:latin typeface="Arial" panose="020B0604020202020204" pitchFamily="34" charset="0"/>
                <a:cs typeface="Arial" panose="020B0604020202020204" pitchFamily="34" charset="0"/>
              </a:rPr>
              <a:t>cracků</a:t>
            </a:r>
            <a:r>
              <a:rPr lang="cs-CZ" sz="2800" dirty="0" smtClean="0">
                <a:latin typeface="Arial" panose="020B0604020202020204" pitchFamily="34" charset="0"/>
                <a:cs typeface="Arial" panose="020B0604020202020204" pitchFamily="34" charset="0"/>
              </a:rPr>
              <a:t> a </a:t>
            </a:r>
            <a:r>
              <a:rPr lang="cs-CZ" sz="2800" dirty="0" err="1" smtClean="0">
                <a:latin typeface="Arial" panose="020B0604020202020204" pitchFamily="34" charset="0"/>
                <a:cs typeface="Arial" panose="020B0604020202020204" pitchFamily="34" charset="0"/>
              </a:rPr>
              <a:t>keygenů</a:t>
            </a:r>
            <a:r>
              <a:rPr lang="cs-CZ" sz="2800" dirty="0" smtClean="0">
                <a:latin typeface="Arial" panose="020B0604020202020204" pitchFamily="34" charset="0"/>
                <a:cs typeface="Arial" panose="020B0604020202020204" pitchFamily="34" charset="0"/>
              </a:rPr>
              <a:t>, jež v poslední době s sebou nesou značné riziko nakažení zařízení počítačovým virem. Na internetové cesty se vydáváme skrze nedostatečně zabezpečené připojení (nezabezpečený </a:t>
            </a:r>
            <a:r>
              <a:rPr lang="cs-CZ" sz="2800" dirty="0" err="1" smtClean="0">
                <a:latin typeface="Arial" panose="020B0604020202020204" pitchFamily="34" charset="0"/>
                <a:cs typeface="Arial" panose="020B0604020202020204" pitchFamily="34" charset="0"/>
              </a:rPr>
              <a:t>router</a:t>
            </a:r>
            <a:r>
              <a:rPr lang="cs-CZ" sz="2800" dirty="0" smtClean="0">
                <a:latin typeface="Arial" panose="020B0604020202020204" pitchFamily="34" charset="0"/>
                <a:cs typeface="Arial" panose="020B0604020202020204" pitchFamily="34" charset="0"/>
              </a:rPr>
              <a:t>), bez rozmyslu navštěvujeme každou webovou stránku a neuváženě odklikneme vše, co je třeba, abychom dosáhli svých cílů. Z internetu stahujeme soubory a ty otevíráme bez kontroly antivirovým programem a o kontrole datového spojení firewallem mnozí ještě ani neslyšeli. </a:t>
            </a:r>
          </a:p>
          <a:p>
            <a:pPr marL="342900" indent="-342900" algn="l">
              <a:buFont typeface="Arial" panose="020B0604020202020204" pitchFamily="34" charset="0"/>
              <a:buChar char="•"/>
            </a:pPr>
            <a:endParaRPr lang="cs-CZ" sz="2800" dirty="0" smtClean="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cs-CZ" sz="2800" dirty="0" smtClean="0">
                <a:latin typeface="Arial" panose="020B0604020202020204" pitchFamily="34" charset="0"/>
                <a:cs typeface="Arial" panose="020B0604020202020204" pitchFamily="34" charset="0"/>
              </a:rPr>
              <a:t>Navštívíme-li v reálném životě restaurační zařízení, povětšinou je naším cílem setkat se s přáteli, stejně jako na sociálních sítích. Ani zde rodinné fotografie nenecháváme ležet na stole, kde si je může prohlédnout kdokoliv a hovoříme-li o svém soukromí, rovněž nekřičíme do celého prostoru restaurace tak, aby se naše soukromí stalo vlastně věcí veřejnou.</a:t>
            </a:r>
          </a:p>
          <a:p>
            <a:pPr marL="342900" indent="-342900" algn="l">
              <a:buFont typeface="Arial" panose="020B0604020202020204" pitchFamily="34" charset="0"/>
              <a:buChar char="•"/>
            </a:pPr>
            <a:endParaRPr lang="cs-CZ" sz="2800" dirty="0" smtClean="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cs-CZ" sz="2800" dirty="0" smtClean="0">
                <a:latin typeface="Arial" panose="020B0604020202020204" pitchFamily="34" charset="0"/>
                <a:cs typeface="Arial" panose="020B0604020202020204" pitchFamily="34" charset="0"/>
              </a:rPr>
              <a:t>A konečně, pošleme-li děti hrát si na dětské hřiště, ujistíme se, že všechny atrakce jsou bezpečné a dětem nehrozí žádný úraz. Pískoviště zkontrolujeme, zda se na něm nenacházejí nebezpečné předměty a pokud se na dětském hřišti objeví cizí osoba, navíc bez dětí, zbystříme a na své děti dáme o to větší pozor.</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24953" y="87978"/>
            <a:ext cx="884611" cy="884611"/>
          </a:xfrm>
          <a:prstGeom prst="rect">
            <a:avLst/>
          </a:prstGeom>
        </p:spPr>
      </p:pic>
    </p:spTree>
    <p:extLst>
      <p:ext uri="{BB962C8B-B14F-4D97-AF65-F5344CB8AC3E}">
        <p14:creationId xmlns:p14="http://schemas.microsoft.com/office/powerpoint/2010/main" val="29710764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0"/>
            <a:ext cx="10590415" cy="972589"/>
          </a:xfrm>
        </p:spPr>
        <p:txBody>
          <a:bodyPr/>
          <a:lstStyle/>
          <a:p>
            <a:pPr algn="l"/>
            <a:r>
              <a:rPr lang="cs-CZ" dirty="0" smtClean="0">
                <a:latin typeface="Arial" panose="020B0604020202020204" pitchFamily="34" charset="0"/>
                <a:cs typeface="Arial" panose="020B0604020202020204" pitchFamily="34" charset="0"/>
              </a:rPr>
              <a:t>Východiska</a:t>
            </a:r>
            <a:endParaRPr lang="cs-CZ" dirty="0">
              <a:latin typeface="Arial" panose="020B0604020202020204" pitchFamily="34" charset="0"/>
              <a:cs typeface="Arial" panose="020B0604020202020204" pitchFamily="34" charset="0"/>
            </a:endParaRPr>
          </a:p>
        </p:txBody>
      </p:sp>
      <p:sp>
        <p:nvSpPr>
          <p:cNvPr id="3" name="Podnadpis 2"/>
          <p:cNvSpPr>
            <a:spLocks noGrp="1"/>
          </p:cNvSpPr>
          <p:nvPr>
            <p:ph type="subTitle" idx="1"/>
          </p:nvPr>
        </p:nvSpPr>
        <p:spPr>
          <a:xfrm>
            <a:off x="0" y="1213659"/>
            <a:ext cx="12192000" cy="5644342"/>
          </a:xfrm>
        </p:spPr>
        <p:txBody>
          <a:bodyPr>
            <a:normAutofit/>
          </a:bodyPr>
          <a:lstStyle/>
          <a:p>
            <a:pPr marL="342900" indent="-342900" algn="l">
              <a:buFont typeface="Arial" panose="020B0604020202020204" pitchFamily="34" charset="0"/>
              <a:buChar char="•"/>
            </a:pPr>
            <a:r>
              <a:rPr lang="cs-CZ" sz="2800" dirty="0" smtClean="0">
                <a:latin typeface="Arial" panose="020B0604020202020204" pitchFamily="34" charset="0"/>
                <a:cs typeface="Arial" panose="020B0604020202020204" pitchFamily="34" charset="0"/>
              </a:rPr>
              <a:t>Svěřit se kamarádovi</a:t>
            </a:r>
          </a:p>
          <a:p>
            <a:pPr marL="342900" indent="-342900" algn="l">
              <a:buFont typeface="Arial" panose="020B0604020202020204" pitchFamily="34" charset="0"/>
              <a:buChar char="•"/>
            </a:pPr>
            <a:r>
              <a:rPr lang="cs-CZ" sz="2800" dirty="0" smtClean="0">
                <a:latin typeface="Arial" panose="020B0604020202020204" pitchFamily="34" charset="0"/>
                <a:cs typeface="Arial" panose="020B0604020202020204" pitchFamily="34" charset="0"/>
              </a:rPr>
              <a:t>Svěřit se rodičům</a:t>
            </a:r>
          </a:p>
          <a:p>
            <a:pPr marL="342900" indent="-342900" algn="l">
              <a:buFont typeface="Arial" panose="020B0604020202020204" pitchFamily="34" charset="0"/>
              <a:buChar char="•"/>
            </a:pPr>
            <a:r>
              <a:rPr lang="cs-CZ" sz="2800" dirty="0" smtClean="0">
                <a:latin typeface="Arial" panose="020B0604020202020204" pitchFamily="34" charset="0"/>
                <a:cs typeface="Arial" panose="020B0604020202020204" pitchFamily="34" charset="0"/>
              </a:rPr>
              <a:t>Svěřit se učiteli</a:t>
            </a:r>
          </a:p>
          <a:p>
            <a:pPr marL="342900" indent="-342900" algn="l">
              <a:buFont typeface="Arial" panose="020B0604020202020204" pitchFamily="34" charset="0"/>
              <a:buChar char="•"/>
            </a:pPr>
            <a:r>
              <a:rPr lang="cs-CZ" sz="2800" dirty="0" smtClean="0">
                <a:latin typeface="Arial" panose="020B0604020202020204" pitchFamily="34" charset="0"/>
                <a:cs typeface="Arial" panose="020B0604020202020204" pitchFamily="34" charset="0"/>
              </a:rPr>
              <a:t>Svěřit se policistovi – jít na policii</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24953" y="87978"/>
            <a:ext cx="884611" cy="884611"/>
          </a:xfrm>
          <a:prstGeom prst="rect">
            <a:avLst/>
          </a:prstGeom>
        </p:spPr>
      </p:pic>
    </p:spTree>
    <p:extLst>
      <p:ext uri="{BB962C8B-B14F-4D97-AF65-F5344CB8AC3E}">
        <p14:creationId xmlns:p14="http://schemas.microsoft.com/office/powerpoint/2010/main" val="8374046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0"/>
            <a:ext cx="10590415" cy="972589"/>
          </a:xfrm>
        </p:spPr>
        <p:txBody>
          <a:bodyPr/>
          <a:lstStyle/>
          <a:p>
            <a:pPr algn="l"/>
            <a:r>
              <a:rPr lang="cs-CZ" dirty="0">
                <a:latin typeface="Arial" panose="020B0604020202020204" pitchFamily="34" charset="0"/>
                <a:cs typeface="Arial" panose="020B0604020202020204" pitchFamily="34" charset="0"/>
              </a:rPr>
              <a:t>Svěřit se kamarádovi</a:t>
            </a:r>
          </a:p>
        </p:txBody>
      </p:sp>
      <p:sp>
        <p:nvSpPr>
          <p:cNvPr id="3" name="Podnadpis 2"/>
          <p:cNvSpPr>
            <a:spLocks noGrp="1"/>
          </p:cNvSpPr>
          <p:nvPr>
            <p:ph type="subTitle" idx="1"/>
          </p:nvPr>
        </p:nvSpPr>
        <p:spPr>
          <a:xfrm>
            <a:off x="0" y="1213659"/>
            <a:ext cx="12192000" cy="5644342"/>
          </a:xfrm>
        </p:spPr>
        <p:txBody>
          <a:bodyPr>
            <a:normAutofit/>
          </a:bodyPr>
          <a:lstStyle/>
          <a:p>
            <a:pPr marL="342900" indent="-342900" algn="l">
              <a:buFont typeface="Arial" panose="020B0604020202020204" pitchFamily="34" charset="0"/>
              <a:buChar char="•"/>
            </a:pPr>
            <a:r>
              <a:rPr lang="cs-CZ" sz="2800" dirty="0" smtClean="0">
                <a:latin typeface="Arial" panose="020B0604020202020204" pitchFamily="34" charset="0"/>
                <a:cs typeface="Arial" panose="020B0604020202020204" pitchFamily="34" charset="0"/>
              </a:rPr>
              <a:t>Pro danou chvíli úleva – může získat pocit, že už v tom není sám. Problém však nadále přetrvává, nedojde k jeho vyřešení.</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24953" y="87978"/>
            <a:ext cx="884611" cy="884611"/>
          </a:xfrm>
          <a:prstGeom prst="rect">
            <a:avLst/>
          </a:prstGeom>
        </p:spPr>
      </p:pic>
    </p:spTree>
    <p:extLst>
      <p:ext uri="{BB962C8B-B14F-4D97-AF65-F5344CB8AC3E}">
        <p14:creationId xmlns:p14="http://schemas.microsoft.com/office/powerpoint/2010/main" val="31829657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0"/>
            <a:ext cx="10590415" cy="972589"/>
          </a:xfrm>
        </p:spPr>
        <p:txBody>
          <a:bodyPr/>
          <a:lstStyle/>
          <a:p>
            <a:pPr algn="l"/>
            <a:r>
              <a:rPr lang="cs-CZ" dirty="0">
                <a:latin typeface="Arial" panose="020B0604020202020204" pitchFamily="34" charset="0"/>
                <a:cs typeface="Arial" panose="020B0604020202020204" pitchFamily="34" charset="0"/>
              </a:rPr>
              <a:t>Svěřit se rodičům</a:t>
            </a:r>
          </a:p>
        </p:txBody>
      </p:sp>
      <p:sp>
        <p:nvSpPr>
          <p:cNvPr id="3" name="Podnadpis 2"/>
          <p:cNvSpPr>
            <a:spLocks noGrp="1"/>
          </p:cNvSpPr>
          <p:nvPr>
            <p:ph type="subTitle" idx="1"/>
          </p:nvPr>
        </p:nvSpPr>
        <p:spPr>
          <a:xfrm>
            <a:off x="0" y="1213659"/>
            <a:ext cx="12192000" cy="5644342"/>
          </a:xfrm>
        </p:spPr>
        <p:txBody>
          <a:bodyPr>
            <a:normAutofit/>
          </a:bodyPr>
          <a:lstStyle/>
          <a:p>
            <a:pPr marL="342900" indent="-342900" algn="l">
              <a:buFont typeface="Arial" panose="020B0604020202020204" pitchFamily="34" charset="0"/>
              <a:buChar char="•"/>
            </a:pPr>
            <a:r>
              <a:rPr lang="cs-CZ" sz="2800" dirty="0" smtClean="0">
                <a:latin typeface="Arial" panose="020B0604020202020204" pitchFamily="34" charset="0"/>
                <a:cs typeface="Arial" panose="020B0604020202020204" pitchFamily="34" charset="0"/>
              </a:rPr>
              <a:t>Pokud není vzájemný vztah dítěte s rodiči dobře nastaven, svým rodičům se nesvěří, neboť může očekávat, že problém bude ze strany rodičů vyřešen např. zákazem internetu, sociálních sítí, her, anebo přinejmenším omezením těchto oblíbených aktivit. Dále se obává vyčítavého jednání typu: „Já sem Ti říkal(a), ať u toho pořád nesedíš …; Ten </a:t>
            </a:r>
            <a:r>
              <a:rPr lang="cs-CZ" sz="2800" dirty="0" err="1" smtClean="0">
                <a:latin typeface="Arial" panose="020B0604020202020204" pitchFamily="34" charset="0"/>
                <a:cs typeface="Arial" panose="020B0604020202020204" pitchFamily="34" charset="0"/>
              </a:rPr>
              <a:t>Facebook</a:t>
            </a:r>
            <a:r>
              <a:rPr lang="cs-CZ" sz="2800" dirty="0" smtClean="0">
                <a:latin typeface="Arial" panose="020B0604020202020204" pitchFamily="34" charset="0"/>
                <a:cs typeface="Arial" panose="020B0604020202020204" pitchFamily="34" charset="0"/>
              </a:rPr>
              <a:t> zrušíš, všude říkají, jak je nebezpečný … apod.“</a:t>
            </a:r>
          </a:p>
          <a:p>
            <a:pPr marL="342900" indent="-342900" algn="l">
              <a:buFont typeface="Arial" panose="020B0604020202020204" pitchFamily="34" charset="0"/>
              <a:buChar char="•"/>
            </a:pPr>
            <a:endParaRPr lang="cs-CZ" sz="2800" dirty="0" smtClean="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cs-CZ" sz="2800" dirty="0" smtClean="0">
                <a:latin typeface="Arial" panose="020B0604020202020204" pitchFamily="34" charset="0"/>
                <a:cs typeface="Arial" panose="020B0604020202020204" pitchFamily="34" charset="0"/>
              </a:rPr>
              <a:t>Obdobná reakce ze strany rodičů je však krátkozraká a často může narušit důvěru dítěte v rámci budoucích problémů vzniklých i v reálném životě. Dítě se už pravděpodobně nesvěří, nebude u rodičů hledat pomoc, pokud k tomu nebude okolnostmi vysloveně donuceno.</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24953" y="87978"/>
            <a:ext cx="884611" cy="884611"/>
          </a:xfrm>
          <a:prstGeom prst="rect">
            <a:avLst/>
          </a:prstGeom>
        </p:spPr>
      </p:pic>
    </p:spTree>
    <p:extLst>
      <p:ext uri="{BB962C8B-B14F-4D97-AF65-F5344CB8AC3E}">
        <p14:creationId xmlns:p14="http://schemas.microsoft.com/office/powerpoint/2010/main" val="15762130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0"/>
            <a:ext cx="10590415" cy="972589"/>
          </a:xfrm>
        </p:spPr>
        <p:txBody>
          <a:bodyPr/>
          <a:lstStyle/>
          <a:p>
            <a:pPr algn="l"/>
            <a:r>
              <a:rPr lang="cs-CZ" dirty="0" smtClean="0">
                <a:latin typeface="Arial" panose="020B0604020202020204" pitchFamily="34" charset="0"/>
                <a:cs typeface="Arial" panose="020B0604020202020204" pitchFamily="34" charset="0"/>
              </a:rPr>
              <a:t>Bezpečnost dětí na internetu</a:t>
            </a:r>
            <a:endParaRPr lang="cs-CZ" dirty="0">
              <a:latin typeface="Arial" panose="020B0604020202020204" pitchFamily="34" charset="0"/>
              <a:cs typeface="Arial" panose="020B0604020202020204" pitchFamily="34" charset="0"/>
            </a:endParaRPr>
          </a:p>
        </p:txBody>
      </p:sp>
      <p:sp>
        <p:nvSpPr>
          <p:cNvPr id="3" name="Podnadpis 2"/>
          <p:cNvSpPr>
            <a:spLocks noGrp="1"/>
          </p:cNvSpPr>
          <p:nvPr>
            <p:ph type="subTitle" idx="1"/>
          </p:nvPr>
        </p:nvSpPr>
        <p:spPr>
          <a:xfrm>
            <a:off x="0" y="1213659"/>
            <a:ext cx="12192000" cy="5644342"/>
          </a:xfrm>
        </p:spPr>
        <p:txBody>
          <a:bodyPr>
            <a:normAutofit/>
          </a:bodyPr>
          <a:lstStyle/>
          <a:p>
            <a:pPr marL="342900" indent="-342900" algn="l">
              <a:buFont typeface="Arial" panose="020B0604020202020204" pitchFamily="34" charset="0"/>
              <a:buChar char="•"/>
            </a:pPr>
            <a:r>
              <a:rPr lang="cs-CZ" sz="2800" dirty="0" smtClean="0">
                <a:latin typeface="Arial" panose="020B0604020202020204" pitchFamily="34" charset="0"/>
                <a:cs typeface="Arial" panose="020B0604020202020204" pitchFamily="34" charset="0"/>
              </a:rPr>
              <a:t>Žijeme v době, kdy je užívání internetu dětmi prakticky nevyhnutelné a znalosti dětí v oblasti informačních a komunikačních technologií často převyšují znalosti jejich rodičů. Rodiče svému dítěti vštěpují do paměti, že staršího je třeba pozdravit, nebo že před přechodem pro chodce je nutné se rozhlédnout. Avšak není zcela běžné, že rodič obdobným způsobem vede dítě k bezpečnému chování v online prostředí.</a:t>
            </a:r>
          </a:p>
          <a:p>
            <a:pPr marL="342900" indent="-342900" algn="l">
              <a:buFont typeface="Arial" panose="020B0604020202020204" pitchFamily="34" charset="0"/>
              <a:buChar char="•"/>
            </a:pPr>
            <a:endParaRPr lang="cs-CZ" sz="2800" dirty="0" smtClean="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cs-CZ" sz="2800" dirty="0" smtClean="0">
                <a:latin typeface="Arial" panose="020B0604020202020204" pitchFamily="34" charset="0"/>
                <a:cs typeface="Arial" panose="020B0604020202020204" pitchFamily="34" charset="0"/>
              </a:rPr>
              <a:t>Naivita, důvěřivost, nekritické přejímání informací a nedostatek životních zkušeností však může být důvodem, že se děti stanou obětí virtuálních predátorů. Pokud se tak stane, trápí se samy a na základě dosavadních životních zkušeností neumí danou situaci řešit. Se svěřením jsou děti totiž zdrženlivé.</a:t>
            </a:r>
            <a:endParaRPr lang="cs-CZ" sz="2800" dirty="0">
              <a:latin typeface="Arial" panose="020B0604020202020204" pitchFamily="34" charset="0"/>
              <a:cs typeface="Arial" panose="020B0604020202020204" pitchFamily="34" charset="0"/>
            </a:endParaRP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24953" y="87978"/>
            <a:ext cx="884611" cy="884611"/>
          </a:xfrm>
          <a:prstGeom prst="rect">
            <a:avLst/>
          </a:prstGeom>
        </p:spPr>
      </p:pic>
    </p:spTree>
    <p:extLst>
      <p:ext uri="{BB962C8B-B14F-4D97-AF65-F5344CB8AC3E}">
        <p14:creationId xmlns:p14="http://schemas.microsoft.com/office/powerpoint/2010/main" val="13039321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0"/>
            <a:ext cx="10590415" cy="972589"/>
          </a:xfrm>
        </p:spPr>
        <p:txBody>
          <a:bodyPr/>
          <a:lstStyle/>
          <a:p>
            <a:pPr algn="l"/>
            <a:r>
              <a:rPr lang="cs-CZ" dirty="0">
                <a:latin typeface="Arial" panose="020B0604020202020204" pitchFamily="34" charset="0"/>
                <a:cs typeface="Arial" panose="020B0604020202020204" pitchFamily="34" charset="0"/>
              </a:rPr>
              <a:t>Svěřit se učiteli</a:t>
            </a:r>
          </a:p>
        </p:txBody>
      </p:sp>
      <p:sp>
        <p:nvSpPr>
          <p:cNvPr id="3" name="Podnadpis 2"/>
          <p:cNvSpPr>
            <a:spLocks noGrp="1"/>
          </p:cNvSpPr>
          <p:nvPr>
            <p:ph type="subTitle" idx="1"/>
          </p:nvPr>
        </p:nvSpPr>
        <p:spPr>
          <a:xfrm>
            <a:off x="0" y="1213659"/>
            <a:ext cx="12192000" cy="5644342"/>
          </a:xfrm>
        </p:spPr>
        <p:txBody>
          <a:bodyPr>
            <a:normAutofit/>
          </a:bodyPr>
          <a:lstStyle/>
          <a:p>
            <a:pPr marL="342900" indent="-342900" algn="l">
              <a:buFont typeface="Arial" panose="020B0604020202020204" pitchFamily="34" charset="0"/>
              <a:buChar char="•"/>
            </a:pPr>
            <a:r>
              <a:rPr lang="cs-CZ" sz="2800" dirty="0" smtClean="0">
                <a:latin typeface="Arial" panose="020B0604020202020204" pitchFamily="34" charset="0"/>
                <a:cs typeface="Arial" panose="020B0604020202020204" pitchFamily="34" charset="0"/>
              </a:rPr>
              <a:t>Dítě to často neudělá, neboť má strach, že se o problému dozvědí další spolužáci a problém by mohl být řešen „veřejně“ – před celou třídou nebo dokonce v rámci celé školy.</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24953" y="87978"/>
            <a:ext cx="884611" cy="884611"/>
          </a:xfrm>
          <a:prstGeom prst="rect">
            <a:avLst/>
          </a:prstGeom>
        </p:spPr>
      </p:pic>
    </p:spTree>
    <p:extLst>
      <p:ext uri="{BB962C8B-B14F-4D97-AF65-F5344CB8AC3E}">
        <p14:creationId xmlns:p14="http://schemas.microsoft.com/office/powerpoint/2010/main" val="31366324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0"/>
            <a:ext cx="10590415" cy="972589"/>
          </a:xfrm>
        </p:spPr>
        <p:txBody>
          <a:bodyPr>
            <a:normAutofit fontScale="90000"/>
          </a:bodyPr>
          <a:lstStyle/>
          <a:p>
            <a:pPr algn="l"/>
            <a:r>
              <a:rPr lang="cs-CZ" dirty="0">
                <a:latin typeface="Arial" panose="020B0604020202020204" pitchFamily="34" charset="0"/>
                <a:cs typeface="Arial" panose="020B0604020202020204" pitchFamily="34" charset="0"/>
              </a:rPr>
              <a:t>Svěřit se policistovi – jít na policii</a:t>
            </a:r>
          </a:p>
        </p:txBody>
      </p:sp>
      <p:sp>
        <p:nvSpPr>
          <p:cNvPr id="3" name="Podnadpis 2"/>
          <p:cNvSpPr>
            <a:spLocks noGrp="1"/>
          </p:cNvSpPr>
          <p:nvPr>
            <p:ph type="subTitle" idx="1"/>
          </p:nvPr>
        </p:nvSpPr>
        <p:spPr>
          <a:xfrm>
            <a:off x="0" y="1213659"/>
            <a:ext cx="12192000" cy="5644342"/>
          </a:xfrm>
        </p:spPr>
        <p:txBody>
          <a:bodyPr>
            <a:normAutofit/>
          </a:bodyPr>
          <a:lstStyle/>
          <a:p>
            <a:pPr marL="342900" indent="-342900" algn="l">
              <a:buFont typeface="Arial" panose="020B0604020202020204" pitchFamily="34" charset="0"/>
              <a:buChar char="•"/>
            </a:pPr>
            <a:r>
              <a:rPr lang="cs-CZ" sz="2800" dirty="0" smtClean="0">
                <a:latin typeface="Arial" panose="020B0604020202020204" pitchFamily="34" charset="0"/>
                <a:cs typeface="Arial" panose="020B0604020202020204" pitchFamily="34" charset="0"/>
              </a:rPr>
              <a:t>Dítě má obecně z policisty přirozený strach, stejně tak z oficiálnosti policejní služebny – úřadu, kam chodí hlavně dospělí. Tento strach podtrhuje neznalost následného úředního postupu nebo reakce rodiče poté, co se dozví, že věc byla oznámena bez jeho vědomí.</a:t>
            </a:r>
          </a:p>
          <a:p>
            <a:pPr marL="342900" indent="-342900" algn="l">
              <a:buFont typeface="Arial" panose="020B0604020202020204" pitchFamily="34" charset="0"/>
              <a:buChar char="•"/>
            </a:pPr>
            <a:endParaRPr lang="cs-CZ" sz="28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cs-CZ" sz="2800" dirty="0" smtClean="0">
                <a:latin typeface="Arial" panose="020B0604020202020204" pitchFamily="34" charset="0"/>
                <a:cs typeface="Arial" panose="020B0604020202020204" pitchFamily="34" charset="0"/>
              </a:rPr>
              <a:t>https://www.policie.cz/</a:t>
            </a:r>
            <a:r>
              <a:rPr lang="cs-CZ" sz="2800" dirty="0" smtClean="0">
                <a:solidFill>
                  <a:srgbClr val="FF0000"/>
                </a:solidFill>
                <a:latin typeface="Arial" panose="020B0604020202020204" pitchFamily="34" charset="0"/>
                <a:cs typeface="Arial" panose="020B0604020202020204" pitchFamily="34" charset="0"/>
              </a:rPr>
              <a:t>kyberkriminalita</a:t>
            </a:r>
            <a:r>
              <a:rPr lang="cs-CZ" sz="2800" dirty="0" smtClean="0">
                <a:latin typeface="Arial" panose="020B0604020202020204" pitchFamily="34" charset="0"/>
                <a:cs typeface="Arial" panose="020B0604020202020204" pitchFamily="34" charset="0"/>
              </a:rPr>
              <a:t>.aspx</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24953" y="87978"/>
            <a:ext cx="884611" cy="884611"/>
          </a:xfrm>
          <a:prstGeom prst="rect">
            <a:avLst/>
          </a:prstGeom>
        </p:spPr>
      </p:pic>
    </p:spTree>
    <p:extLst>
      <p:ext uri="{BB962C8B-B14F-4D97-AF65-F5344CB8AC3E}">
        <p14:creationId xmlns:p14="http://schemas.microsoft.com/office/powerpoint/2010/main" val="9641090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0"/>
            <a:ext cx="10590415" cy="972589"/>
          </a:xfrm>
        </p:spPr>
        <p:txBody>
          <a:bodyPr>
            <a:normAutofit/>
          </a:bodyPr>
          <a:lstStyle/>
          <a:p>
            <a:pPr algn="l"/>
            <a:r>
              <a:rPr lang="cs-CZ" dirty="0" smtClean="0">
                <a:latin typeface="Arial" panose="020B0604020202020204" pitchFamily="34" charset="0"/>
                <a:cs typeface="Arial" panose="020B0604020202020204" pitchFamily="34" charset="0"/>
              </a:rPr>
              <a:t>Odkazy</a:t>
            </a:r>
            <a:endParaRPr lang="cs-CZ" dirty="0">
              <a:latin typeface="Arial" panose="020B0604020202020204" pitchFamily="34" charset="0"/>
              <a:cs typeface="Arial" panose="020B0604020202020204" pitchFamily="34" charset="0"/>
            </a:endParaRPr>
          </a:p>
        </p:txBody>
      </p:sp>
      <p:sp>
        <p:nvSpPr>
          <p:cNvPr id="3" name="Podnadpis 2"/>
          <p:cNvSpPr>
            <a:spLocks noGrp="1"/>
          </p:cNvSpPr>
          <p:nvPr>
            <p:ph type="subTitle" idx="1"/>
          </p:nvPr>
        </p:nvSpPr>
        <p:spPr>
          <a:xfrm>
            <a:off x="0" y="1213659"/>
            <a:ext cx="12192000" cy="5644342"/>
          </a:xfrm>
        </p:spPr>
        <p:txBody>
          <a:bodyPr>
            <a:normAutofit/>
          </a:bodyPr>
          <a:lstStyle/>
          <a:p>
            <a:pPr marL="342900" indent="-342900" algn="l">
              <a:buFont typeface="Arial" panose="020B0604020202020204" pitchFamily="34" charset="0"/>
              <a:buChar char="•"/>
            </a:pPr>
            <a:r>
              <a:rPr lang="cs-CZ" sz="2800" dirty="0" smtClean="0">
                <a:latin typeface="Arial" panose="020B0604020202020204" pitchFamily="34" charset="0"/>
                <a:cs typeface="Arial" panose="020B0604020202020204" pitchFamily="34" charset="0"/>
                <a:hlinkClick r:id="rId2"/>
              </a:rPr>
              <a:t>https://</a:t>
            </a:r>
            <a:r>
              <a:rPr lang="cs-CZ" sz="2800" dirty="0" smtClean="0">
                <a:latin typeface="Arial" panose="020B0604020202020204" pitchFamily="34" charset="0"/>
                <a:cs typeface="Arial" panose="020B0604020202020204" pitchFamily="34" charset="0"/>
                <a:hlinkClick r:id="rId2"/>
              </a:rPr>
              <a:t>www.internetembezpecne.cz</a:t>
            </a:r>
            <a:endParaRPr lang="cs-CZ" sz="28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cs-CZ" sz="2800" dirty="0">
                <a:latin typeface="Arial" panose="020B0604020202020204" pitchFamily="34" charset="0"/>
                <a:cs typeface="Arial" panose="020B0604020202020204" pitchFamily="34" charset="0"/>
                <a:hlinkClick r:id="rId3"/>
              </a:rPr>
              <a:t>https://www.novinky.cz</a:t>
            </a:r>
            <a:r>
              <a:rPr lang="cs-CZ" sz="2800" dirty="0" smtClean="0">
                <a:latin typeface="Arial" panose="020B0604020202020204" pitchFamily="34" charset="0"/>
                <a:cs typeface="Arial" panose="020B0604020202020204" pitchFamily="34" charset="0"/>
                <a:hlinkClick r:id="rId3"/>
              </a:rPr>
              <a:t>/</a:t>
            </a:r>
            <a:endParaRPr lang="cs-CZ" sz="2800" dirty="0" smtClean="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cs-CZ" sz="2800" dirty="0">
                <a:latin typeface="Arial" panose="020B0604020202020204" pitchFamily="34" charset="0"/>
                <a:cs typeface="Arial" panose="020B0604020202020204" pitchFamily="34" charset="0"/>
                <a:hlinkClick r:id="rId4"/>
              </a:rPr>
              <a:t>https://</a:t>
            </a:r>
            <a:r>
              <a:rPr lang="cs-CZ" sz="2800" dirty="0" smtClean="0">
                <a:latin typeface="Arial" panose="020B0604020202020204" pitchFamily="34" charset="0"/>
                <a:cs typeface="Arial" panose="020B0604020202020204" pitchFamily="34" charset="0"/>
                <a:hlinkClick r:id="rId4"/>
              </a:rPr>
              <a:t>www.policie.cz/policie-cr.aspx</a:t>
            </a:r>
            <a:endParaRPr lang="cs-CZ" sz="2800" dirty="0" smtClean="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cs-CZ" sz="2800" dirty="0">
                <a:latin typeface="Arial" panose="020B0604020202020204" pitchFamily="34" charset="0"/>
                <a:cs typeface="Arial" panose="020B0604020202020204" pitchFamily="34" charset="0"/>
                <a:hlinkClick r:id="rId5"/>
              </a:rPr>
              <a:t>https://</a:t>
            </a:r>
            <a:r>
              <a:rPr lang="cs-CZ" sz="2800" dirty="0" smtClean="0">
                <a:latin typeface="Arial" panose="020B0604020202020204" pitchFamily="34" charset="0"/>
                <a:cs typeface="Arial" panose="020B0604020202020204" pitchFamily="34" charset="0"/>
                <a:hlinkClick r:id="rId5"/>
              </a:rPr>
              <a:t>tn.nova.cz/clanek/novodoba-sikana-zpoved-divky-ktera-zazila-ve-skole-peklo.html</a:t>
            </a:r>
            <a:endParaRPr lang="cs-CZ" sz="2800" dirty="0" smtClean="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cs-CZ" sz="2800" dirty="0" smtClean="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cs-CZ" sz="28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cs-CZ" sz="28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cs-CZ" sz="28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cs-CZ" sz="28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cs-CZ" sz="2800" dirty="0" smtClean="0">
              <a:latin typeface="Arial" panose="020B0604020202020204" pitchFamily="34" charset="0"/>
              <a:cs typeface="Arial" panose="020B0604020202020204" pitchFamily="34" charset="0"/>
            </a:endParaRPr>
          </a:p>
        </p:txBody>
      </p:sp>
      <p:pic>
        <p:nvPicPr>
          <p:cNvPr id="4" name="Obrázek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24953" y="87978"/>
            <a:ext cx="884611" cy="884611"/>
          </a:xfrm>
          <a:prstGeom prst="rect">
            <a:avLst/>
          </a:prstGeom>
        </p:spPr>
      </p:pic>
    </p:spTree>
    <p:extLst>
      <p:ext uri="{BB962C8B-B14F-4D97-AF65-F5344CB8AC3E}">
        <p14:creationId xmlns:p14="http://schemas.microsoft.com/office/powerpoint/2010/main" val="2014793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0"/>
            <a:ext cx="10590415" cy="972589"/>
          </a:xfrm>
        </p:spPr>
        <p:txBody>
          <a:bodyPr/>
          <a:lstStyle/>
          <a:p>
            <a:pPr algn="l"/>
            <a:r>
              <a:rPr lang="cs-CZ" dirty="0" err="1" smtClean="0">
                <a:latin typeface="Arial" panose="020B0604020202020204" pitchFamily="34" charset="0"/>
                <a:cs typeface="Arial" panose="020B0604020202020204" pitchFamily="34" charset="0"/>
              </a:rPr>
              <a:t>Kyberšikana</a:t>
            </a:r>
            <a:endParaRPr lang="cs-CZ" dirty="0">
              <a:latin typeface="Arial" panose="020B0604020202020204" pitchFamily="34" charset="0"/>
              <a:cs typeface="Arial" panose="020B0604020202020204" pitchFamily="34" charset="0"/>
            </a:endParaRPr>
          </a:p>
        </p:txBody>
      </p:sp>
      <p:sp>
        <p:nvSpPr>
          <p:cNvPr id="3" name="Podnadpis 2"/>
          <p:cNvSpPr>
            <a:spLocks noGrp="1"/>
          </p:cNvSpPr>
          <p:nvPr>
            <p:ph type="subTitle" idx="1"/>
          </p:nvPr>
        </p:nvSpPr>
        <p:spPr>
          <a:xfrm>
            <a:off x="0" y="1213659"/>
            <a:ext cx="12192000" cy="5644342"/>
          </a:xfrm>
        </p:spPr>
        <p:txBody>
          <a:bodyPr>
            <a:normAutofit fontScale="92500" lnSpcReduction="20000"/>
          </a:bodyPr>
          <a:lstStyle/>
          <a:p>
            <a:pPr marL="342900" indent="-342900" algn="l">
              <a:buFont typeface="Arial" panose="020B0604020202020204" pitchFamily="34" charset="0"/>
              <a:buChar char="•"/>
            </a:pPr>
            <a:r>
              <a:rPr lang="cs-CZ" sz="2800" dirty="0" smtClean="0">
                <a:latin typeface="Arial" panose="020B0604020202020204" pitchFamily="34" charset="0"/>
                <a:cs typeface="Arial" panose="020B0604020202020204" pitchFamily="34" charset="0"/>
              </a:rPr>
              <a:t>Svět náctiletých je značnou mírou opřen o to, co je právě moderní. Netýká se to jen věhlasných značek oděvů nebo módních doplňků, ale i moderních technologií. Zčásti za to může komerční svět, ve kterém jsou děti od útlého věku prostřednictvím reklam „poučovány“ o tom, co je IN a co IN není, a zčásti si tento svět vytvářejí samy.</a:t>
            </a:r>
          </a:p>
          <a:p>
            <a:pPr marL="342900" indent="-342900" algn="l">
              <a:buFont typeface="Arial" panose="020B0604020202020204" pitchFamily="34" charset="0"/>
              <a:buChar char="•"/>
            </a:pPr>
            <a:endParaRPr lang="cs-CZ" sz="2800" dirty="0" smtClean="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cs-CZ" sz="2800" dirty="0" smtClean="0">
                <a:latin typeface="Arial" panose="020B0604020202020204" pitchFamily="34" charset="0"/>
                <a:cs typeface="Arial" panose="020B0604020202020204" pitchFamily="34" charset="0"/>
              </a:rPr>
              <a:t>Toto </a:t>
            </a:r>
            <a:r>
              <a:rPr lang="cs-CZ" sz="2800" b="1" dirty="0" smtClean="0">
                <a:latin typeface="Arial" panose="020B0604020202020204" pitchFamily="34" charset="0"/>
                <a:cs typeface="Arial" panose="020B0604020202020204" pitchFamily="34" charset="0"/>
              </a:rPr>
              <a:t>selektování</a:t>
            </a:r>
            <a:r>
              <a:rPr lang="cs-CZ" sz="2800" dirty="0" smtClean="0">
                <a:latin typeface="Arial" panose="020B0604020202020204" pitchFamily="34" charset="0"/>
                <a:cs typeface="Arial" panose="020B0604020202020204" pitchFamily="34" charset="0"/>
              </a:rPr>
              <a:t> v rámci jedné sociální skupiny náctiletých může započít už tím, že někteří byli rodiči obdařeni mobilním telefonem, další jím nedisponují. Selekce pokračuje tím, kdo a jak drahý telefonní přístroj vlastní, a to vše dále může pokračovat rozlišováním, kdo hraje jakou počítačovou hru nebo kdo užívá jakou sociální síť. Každá drobnost může rozhodovat o tom, že jedinec </a:t>
            </a:r>
            <a:r>
              <a:rPr lang="cs-CZ" sz="2800" b="1" dirty="0" smtClean="0">
                <a:latin typeface="Arial" panose="020B0604020202020204" pitchFamily="34" charset="0"/>
                <a:cs typeface="Arial" panose="020B0604020202020204" pitchFamily="34" charset="0"/>
              </a:rPr>
              <a:t>bude vyloučen</a:t>
            </a:r>
            <a:r>
              <a:rPr lang="cs-CZ" sz="2800" dirty="0" smtClean="0">
                <a:latin typeface="Arial" panose="020B0604020202020204" pitchFamily="34" charset="0"/>
                <a:cs typeface="Arial" panose="020B0604020202020204" pitchFamily="34" charset="0"/>
              </a:rPr>
              <a:t> ze skupiny dětí, ve které se pohybuje.</a:t>
            </a:r>
          </a:p>
          <a:p>
            <a:pPr marL="342900" indent="-342900" algn="l">
              <a:buFont typeface="Arial" panose="020B0604020202020204" pitchFamily="34" charset="0"/>
              <a:buChar char="•"/>
            </a:pPr>
            <a:endParaRPr lang="cs-CZ" sz="2800" dirty="0" smtClean="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cs-CZ" sz="2800" dirty="0" smtClean="0">
                <a:latin typeface="Arial" panose="020B0604020202020204" pitchFamily="34" charset="0"/>
                <a:cs typeface="Arial" panose="020B0604020202020204" pitchFamily="34" charset="0"/>
              </a:rPr>
              <a:t>I přes případné zákazy rodičů (Tuhle hru hrát nebudeš…., Na </a:t>
            </a:r>
            <a:r>
              <a:rPr lang="cs-CZ" sz="2800" dirty="0" err="1" smtClean="0">
                <a:latin typeface="Arial" panose="020B0604020202020204" pitchFamily="34" charset="0"/>
                <a:cs typeface="Arial" panose="020B0604020202020204" pitchFamily="34" charset="0"/>
              </a:rPr>
              <a:t>facebook</a:t>
            </a:r>
            <a:r>
              <a:rPr lang="cs-CZ" sz="2800" dirty="0" smtClean="0">
                <a:latin typeface="Arial" panose="020B0604020202020204" pitchFamily="34" charset="0"/>
                <a:cs typeface="Arial" panose="020B0604020202020204" pitchFamily="34" charset="0"/>
              </a:rPr>
              <a:t> jsi ještě moc malý….) je zapojení jedince kolektivem často striktně vyžadováno a musí se přizpůsobit. Pokud tak neučiní, může se stát outsiderem a posléze i terčem posměchu – obětí </a:t>
            </a:r>
            <a:r>
              <a:rPr lang="cs-CZ" sz="2800" dirty="0" err="1" smtClean="0">
                <a:latin typeface="Arial" panose="020B0604020202020204" pitchFamily="34" charset="0"/>
                <a:cs typeface="Arial" panose="020B0604020202020204" pitchFamily="34" charset="0"/>
              </a:rPr>
              <a:t>kyberšikany</a:t>
            </a:r>
            <a:r>
              <a:rPr lang="cs-CZ" sz="2800" dirty="0" smtClean="0">
                <a:latin typeface="Arial" panose="020B0604020202020204" pitchFamily="34" charset="0"/>
                <a:cs typeface="Arial" panose="020B0604020202020204" pitchFamily="34" charset="0"/>
              </a:rPr>
              <a:t>.</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24953" y="87978"/>
            <a:ext cx="884611" cy="884611"/>
          </a:xfrm>
          <a:prstGeom prst="rect">
            <a:avLst/>
          </a:prstGeom>
        </p:spPr>
      </p:pic>
    </p:spTree>
    <p:extLst>
      <p:ext uri="{BB962C8B-B14F-4D97-AF65-F5344CB8AC3E}">
        <p14:creationId xmlns:p14="http://schemas.microsoft.com/office/powerpoint/2010/main" val="10109635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0"/>
            <a:ext cx="10590415" cy="972589"/>
          </a:xfrm>
        </p:spPr>
        <p:txBody>
          <a:bodyPr/>
          <a:lstStyle/>
          <a:p>
            <a:pPr algn="l"/>
            <a:r>
              <a:rPr lang="cs-CZ" dirty="0" err="1" smtClean="0">
                <a:latin typeface="Arial" panose="020B0604020202020204" pitchFamily="34" charset="0"/>
                <a:cs typeface="Arial" panose="020B0604020202020204" pitchFamily="34" charset="0"/>
              </a:rPr>
              <a:t>Kyberšikana</a:t>
            </a:r>
            <a:r>
              <a:rPr lang="cs-CZ" dirty="0" smtClean="0">
                <a:latin typeface="Arial" panose="020B0604020202020204" pitchFamily="34" charset="0"/>
                <a:cs typeface="Arial" panose="020B0604020202020204" pitchFamily="34" charset="0"/>
              </a:rPr>
              <a:t> - případ</a:t>
            </a:r>
            <a:endParaRPr lang="cs-CZ" dirty="0">
              <a:latin typeface="Arial" panose="020B0604020202020204" pitchFamily="34" charset="0"/>
              <a:cs typeface="Arial" panose="020B0604020202020204" pitchFamily="34" charset="0"/>
            </a:endParaRPr>
          </a:p>
        </p:txBody>
      </p:sp>
      <p:sp>
        <p:nvSpPr>
          <p:cNvPr id="3" name="Podnadpis 2"/>
          <p:cNvSpPr>
            <a:spLocks noGrp="1"/>
          </p:cNvSpPr>
          <p:nvPr>
            <p:ph type="subTitle" idx="1"/>
          </p:nvPr>
        </p:nvSpPr>
        <p:spPr>
          <a:xfrm>
            <a:off x="0" y="1213659"/>
            <a:ext cx="12192000" cy="5644342"/>
          </a:xfrm>
        </p:spPr>
        <p:txBody>
          <a:bodyPr>
            <a:normAutofit fontScale="77500" lnSpcReduction="20000"/>
          </a:bodyPr>
          <a:lstStyle/>
          <a:p>
            <a:pPr marL="342900" indent="-342900" algn="l">
              <a:buFont typeface="Arial" panose="020B0604020202020204" pitchFamily="34" charset="0"/>
              <a:buChar char="•"/>
            </a:pPr>
            <a:r>
              <a:rPr lang="cs-CZ" sz="2800" b="1" dirty="0">
                <a:latin typeface="Arial" panose="020B0604020202020204" pitchFamily="34" charset="0"/>
                <a:cs typeface="Arial" panose="020B0604020202020204" pitchFamily="34" charset="0"/>
              </a:rPr>
              <a:t>Příběh dívky (17) z Prahy, která si prošla </a:t>
            </a:r>
            <a:r>
              <a:rPr lang="cs-CZ" sz="2800" b="1" dirty="0" err="1">
                <a:latin typeface="Arial" panose="020B0604020202020204" pitchFamily="34" charset="0"/>
                <a:cs typeface="Arial" panose="020B0604020202020204" pitchFamily="34" charset="0"/>
              </a:rPr>
              <a:t>kyberšikanou</a:t>
            </a:r>
            <a:endParaRPr lang="cs-CZ" sz="2800" b="1"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cs-CZ" sz="28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cs-CZ" sz="2800" dirty="0">
                <a:latin typeface="Arial" panose="020B0604020202020204" pitchFamily="34" charset="0"/>
                <a:cs typeface="Arial" panose="020B0604020202020204" pitchFamily="34" charset="0"/>
              </a:rPr>
              <a:t>Dívka si přála zůstat v anonymitě. "Začalo to kolem 6. - 7. třídy, kdy jsem začala chodit na druhý stupeň. Všechno bylo vcelku normální. Pak ale začalo peklo," říká studentka. "Nedokážu si už přesně vybavit, jak to šlo postupně za sebou. Myslím, že nejdříve to začalo jen běžnými posměchy, to jsem nebrala moc vážně. Jenže pak to gradovalo," svěřila se napadená dívka.</a:t>
            </a:r>
          </a:p>
          <a:p>
            <a:pPr marL="342900" indent="-342900" algn="l">
              <a:buFont typeface="Arial" panose="020B0604020202020204" pitchFamily="34" charset="0"/>
              <a:buChar char="•"/>
            </a:pPr>
            <a:r>
              <a:rPr lang="cs-CZ" sz="2800" dirty="0">
                <a:latin typeface="Arial" panose="020B0604020202020204" pitchFamily="34" charset="0"/>
                <a:cs typeface="Arial" panose="020B0604020202020204" pitchFamily="34" charset="0"/>
              </a:rPr>
              <a:t>Pak začali spolužáci přidávat sprosté nadávky a vše, co dívka řekla, bylo zesměšněno. Při hodinách ji začali fotografovat. Nakonec se to dostalo až tak daleko, že si spolužáci založili skupinu na </a:t>
            </a:r>
            <a:r>
              <a:rPr lang="cs-CZ" sz="2800" dirty="0" err="1">
                <a:latin typeface="Arial" panose="020B0604020202020204" pitchFamily="34" charset="0"/>
                <a:cs typeface="Arial" panose="020B0604020202020204" pitchFamily="34" charset="0"/>
              </a:rPr>
              <a:t>facebooku</a:t>
            </a:r>
            <a:r>
              <a:rPr lang="cs-CZ" sz="2800" dirty="0">
                <a:latin typeface="Arial" panose="020B0604020202020204" pitchFamily="34" charset="0"/>
                <a:cs typeface="Arial" panose="020B0604020202020204" pitchFamily="34" charset="0"/>
              </a:rPr>
              <a:t> a tam začali její fotky posílat. Byly to různé momentky, které si pak upravovali a následně zesměšňovali v internetové skupině. Postupem času se do skupiny přidala celá škola a napadená dívka se stala terčem posměchu pro všechny.</a:t>
            </a:r>
          </a:p>
          <a:p>
            <a:pPr marL="342900" indent="-342900" algn="l">
              <a:buFont typeface="Arial" panose="020B0604020202020204" pitchFamily="34" charset="0"/>
              <a:buChar char="•"/>
            </a:pPr>
            <a:r>
              <a:rPr lang="cs-CZ" sz="2800" dirty="0">
                <a:latin typeface="Arial" panose="020B0604020202020204" pitchFamily="34" charset="0"/>
                <a:cs typeface="Arial" panose="020B0604020202020204" pitchFamily="34" charset="0"/>
              </a:rPr>
              <a:t>Vše se snažila řešit sama, jelikož je od narození velký introvert, tak měla vždy velký problém se s něčím svěřit rodičům. Pak ale musela se vším ven, protože se to nedalo vydržet.</a:t>
            </a:r>
          </a:p>
          <a:p>
            <a:pPr marL="342900" indent="-342900" algn="l">
              <a:buFont typeface="Arial" panose="020B0604020202020204" pitchFamily="34" charset="0"/>
              <a:buChar char="•"/>
            </a:pPr>
            <a:r>
              <a:rPr lang="cs-CZ" sz="2800" dirty="0">
                <a:latin typeface="Arial" panose="020B0604020202020204" pitchFamily="34" charset="0"/>
                <a:cs typeface="Arial" panose="020B0604020202020204" pitchFamily="34" charset="0"/>
              </a:rPr>
              <a:t>Když  to řekla rodičům, byli úplně v šoku, vůbec to nečekali. Okamžitě to začali řešit u vedení školy, jenže to dávalo od případu ruce pryč. Ředitel s tím nechtěl mít nic společného a tak musela přejít na jinou školu. Tam v pohodě dokončila základní vzdělání a pokračovala dál ve střední škole.</a:t>
            </a:r>
            <a:endParaRPr lang="cs-CZ" sz="2800" dirty="0" smtClean="0">
              <a:latin typeface="Arial" panose="020B0604020202020204" pitchFamily="34" charset="0"/>
              <a:cs typeface="Arial" panose="020B0604020202020204" pitchFamily="34" charset="0"/>
            </a:endParaRP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24953" y="87978"/>
            <a:ext cx="884611" cy="884611"/>
          </a:xfrm>
          <a:prstGeom prst="rect">
            <a:avLst/>
          </a:prstGeom>
        </p:spPr>
      </p:pic>
    </p:spTree>
    <p:extLst>
      <p:ext uri="{BB962C8B-B14F-4D97-AF65-F5344CB8AC3E}">
        <p14:creationId xmlns:p14="http://schemas.microsoft.com/office/powerpoint/2010/main" val="31276119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0"/>
            <a:ext cx="10590415" cy="972589"/>
          </a:xfrm>
        </p:spPr>
        <p:txBody>
          <a:bodyPr/>
          <a:lstStyle/>
          <a:p>
            <a:pPr algn="l"/>
            <a:r>
              <a:rPr lang="cs-CZ" dirty="0" err="1" smtClean="0">
                <a:latin typeface="Arial" panose="020B0604020202020204" pitchFamily="34" charset="0"/>
                <a:cs typeface="Arial" panose="020B0604020202020204" pitchFamily="34" charset="0"/>
              </a:rPr>
              <a:t>Sexting</a:t>
            </a:r>
            <a:endParaRPr lang="cs-CZ" dirty="0">
              <a:latin typeface="Arial" panose="020B0604020202020204" pitchFamily="34" charset="0"/>
              <a:cs typeface="Arial" panose="020B0604020202020204" pitchFamily="34" charset="0"/>
            </a:endParaRPr>
          </a:p>
        </p:txBody>
      </p:sp>
      <p:sp>
        <p:nvSpPr>
          <p:cNvPr id="3" name="Podnadpis 2"/>
          <p:cNvSpPr>
            <a:spLocks noGrp="1"/>
          </p:cNvSpPr>
          <p:nvPr>
            <p:ph type="subTitle" idx="1"/>
          </p:nvPr>
        </p:nvSpPr>
        <p:spPr>
          <a:xfrm>
            <a:off x="0" y="1213659"/>
            <a:ext cx="12192000" cy="5644342"/>
          </a:xfrm>
        </p:spPr>
        <p:txBody>
          <a:bodyPr>
            <a:normAutofit fontScale="85000" lnSpcReduction="10000"/>
          </a:bodyPr>
          <a:lstStyle/>
          <a:p>
            <a:pPr marL="342900" indent="-342900" algn="l">
              <a:buFont typeface="Arial" panose="020B0604020202020204" pitchFamily="34" charset="0"/>
              <a:buChar char="•"/>
            </a:pPr>
            <a:r>
              <a:rPr lang="cs-CZ" sz="2800" dirty="0" smtClean="0">
                <a:latin typeface="Arial" panose="020B0604020202020204" pitchFamily="34" charset="0"/>
                <a:cs typeface="Arial" panose="020B0604020202020204" pitchFamily="34" charset="0"/>
              </a:rPr>
              <a:t>Slovo </a:t>
            </a:r>
            <a:r>
              <a:rPr lang="cs-CZ" sz="2800" dirty="0" err="1" smtClean="0">
                <a:latin typeface="Arial" panose="020B0604020202020204" pitchFamily="34" charset="0"/>
                <a:cs typeface="Arial" panose="020B0604020202020204" pitchFamily="34" charset="0"/>
              </a:rPr>
              <a:t>sexting</a:t>
            </a:r>
            <a:r>
              <a:rPr lang="cs-CZ" sz="2800" dirty="0" smtClean="0">
                <a:latin typeface="Arial" panose="020B0604020202020204" pitchFamily="34" charset="0"/>
                <a:cs typeface="Arial" panose="020B0604020202020204" pitchFamily="34" charset="0"/>
              </a:rPr>
              <a:t> je spojení slov sex a textování a znamená posílání textového, fotografického, audio a video obsahu se sexuálním podtextem prostřednictvím informačních a komunikačních technologií.</a:t>
            </a:r>
          </a:p>
          <a:p>
            <a:pPr marL="342900" indent="-342900" algn="l">
              <a:buFont typeface="Arial" panose="020B0604020202020204" pitchFamily="34" charset="0"/>
              <a:buChar char="•"/>
            </a:pPr>
            <a:r>
              <a:rPr lang="cs-CZ" sz="2800" dirty="0" smtClean="0">
                <a:latin typeface="Arial" panose="020B0604020202020204" pitchFamily="34" charset="0"/>
                <a:cs typeface="Arial" panose="020B0604020202020204" pitchFamily="34" charset="0"/>
              </a:rPr>
              <a:t>Takový obsah, zasílaný převážně v rámci milostného vztahu, je zejména po jeho ukončení zneužit k poškození druhé strany jeho zveřejněním nebo výhrůžkou jeho zveřejnění.</a:t>
            </a:r>
          </a:p>
          <a:p>
            <a:pPr marL="342900" indent="-342900" algn="l">
              <a:buFont typeface="Arial" panose="020B0604020202020204" pitchFamily="34" charset="0"/>
              <a:buChar char="•"/>
            </a:pPr>
            <a:r>
              <a:rPr lang="cs-CZ" sz="2800" dirty="0" err="1" smtClean="0">
                <a:latin typeface="Arial" panose="020B0604020202020204" pitchFamily="34" charset="0"/>
                <a:cs typeface="Arial" panose="020B0604020202020204" pitchFamily="34" charset="0"/>
              </a:rPr>
              <a:t>Sexting</a:t>
            </a:r>
            <a:r>
              <a:rPr lang="cs-CZ" sz="2800" dirty="0" smtClean="0">
                <a:latin typeface="Arial" panose="020B0604020202020204" pitchFamily="34" charset="0"/>
                <a:cs typeface="Arial" panose="020B0604020202020204" pitchFamily="34" charset="0"/>
              </a:rPr>
              <a:t>, v němž figurují nezletilé a mladistvé osoby, může být z právního hlediska kvalifikován i jako trestný čin. Jedná se o velmi rizikové chování!</a:t>
            </a:r>
          </a:p>
          <a:p>
            <a:pPr marL="342900" indent="-342900" algn="l">
              <a:buFont typeface="Arial" panose="020B0604020202020204" pitchFamily="34" charset="0"/>
              <a:buChar char="•"/>
            </a:pPr>
            <a:endParaRPr lang="cs-CZ" sz="2800" dirty="0" smtClean="0">
              <a:latin typeface="Arial" panose="020B0604020202020204" pitchFamily="34" charset="0"/>
              <a:cs typeface="Arial" panose="020B0604020202020204" pitchFamily="34" charset="0"/>
            </a:endParaRPr>
          </a:p>
          <a:p>
            <a:pPr algn="l"/>
            <a:r>
              <a:rPr lang="cs-CZ" sz="2800" b="1" dirty="0" smtClean="0">
                <a:latin typeface="Arial" panose="020B0604020202020204" pitchFamily="34" charset="0"/>
                <a:cs typeface="Arial" panose="020B0604020202020204" pitchFamily="34" charset="0"/>
              </a:rPr>
              <a:t>Rizika </a:t>
            </a:r>
            <a:r>
              <a:rPr lang="cs-CZ" sz="2800" b="1" dirty="0" err="1" smtClean="0">
                <a:latin typeface="Arial" panose="020B0604020202020204" pitchFamily="34" charset="0"/>
                <a:cs typeface="Arial" panose="020B0604020202020204" pitchFamily="34" charset="0"/>
              </a:rPr>
              <a:t>sextingu</a:t>
            </a:r>
            <a:endParaRPr lang="cs-CZ" sz="2800" dirty="0" smtClean="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cs-CZ" sz="2800" dirty="0" smtClean="0">
                <a:latin typeface="Arial" panose="020B0604020202020204" pitchFamily="34" charset="0"/>
                <a:cs typeface="Arial" panose="020B0604020202020204" pitchFamily="34" charset="0"/>
              </a:rPr>
              <a:t>    potencionální útočník obdrží citlivý materiál, který může v budoucnu zneužít</a:t>
            </a:r>
          </a:p>
          <a:p>
            <a:pPr marL="342900" indent="-342900" algn="l">
              <a:buFont typeface="Arial" panose="020B0604020202020204" pitchFamily="34" charset="0"/>
              <a:buChar char="•"/>
            </a:pPr>
            <a:r>
              <a:rPr lang="cs-CZ" sz="2800" dirty="0" smtClean="0">
                <a:latin typeface="Arial" panose="020B0604020202020204" pitchFamily="34" charset="0"/>
                <a:cs typeface="Arial" panose="020B0604020202020204" pitchFamily="34" charset="0"/>
              </a:rPr>
              <a:t>    v případě zveřejnění citlivého materiálu na internetu je prakticky nemožné tento materiál „smazat“ – může být zneužit i po velice dlouhé době od zveřejnění</a:t>
            </a:r>
          </a:p>
          <a:p>
            <a:pPr marL="342900" indent="-342900" algn="l">
              <a:buFont typeface="Arial" panose="020B0604020202020204" pitchFamily="34" charset="0"/>
              <a:buChar char="•"/>
            </a:pPr>
            <a:r>
              <a:rPr lang="cs-CZ" sz="2800" dirty="0" smtClean="0">
                <a:latin typeface="Arial" panose="020B0604020202020204" pitchFamily="34" charset="0"/>
                <a:cs typeface="Arial" panose="020B0604020202020204" pitchFamily="34" charset="0"/>
              </a:rPr>
              <a:t>    trestní odpovědnost za šíření </a:t>
            </a:r>
            <a:r>
              <a:rPr lang="cs-CZ" sz="2800" dirty="0" err="1" smtClean="0">
                <a:latin typeface="Arial" panose="020B0604020202020204" pitchFamily="34" charset="0"/>
                <a:cs typeface="Arial" panose="020B0604020202020204" pitchFamily="34" charset="0"/>
              </a:rPr>
              <a:t>sextingu</a:t>
            </a:r>
            <a:endParaRPr lang="cs-CZ" sz="2800" dirty="0" smtClean="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cs-CZ" sz="2800" dirty="0" smtClean="0">
                <a:latin typeface="Arial" panose="020B0604020202020204" pitchFamily="34" charset="0"/>
                <a:cs typeface="Arial" panose="020B0604020202020204" pitchFamily="34" charset="0"/>
              </a:rPr>
              <a:t>    </a:t>
            </a:r>
            <a:r>
              <a:rPr lang="cs-CZ" sz="2800" dirty="0" err="1" smtClean="0">
                <a:latin typeface="Arial" panose="020B0604020202020204" pitchFamily="34" charset="0"/>
                <a:cs typeface="Arial" panose="020B0604020202020204" pitchFamily="34" charset="0"/>
              </a:rPr>
              <a:t>sexting</a:t>
            </a:r>
            <a:r>
              <a:rPr lang="cs-CZ" sz="2800" dirty="0" smtClean="0">
                <a:latin typeface="Arial" panose="020B0604020202020204" pitchFamily="34" charset="0"/>
                <a:cs typeface="Arial" panose="020B0604020202020204" pitchFamily="34" charset="0"/>
              </a:rPr>
              <a:t> se často stává prostředkem pro vydírání dětí v rámci tzv. </a:t>
            </a:r>
            <a:r>
              <a:rPr lang="cs-CZ" sz="2800" dirty="0" err="1" smtClean="0">
                <a:latin typeface="Arial" panose="020B0604020202020204" pitchFamily="34" charset="0"/>
                <a:cs typeface="Arial" panose="020B0604020202020204" pitchFamily="34" charset="0"/>
              </a:rPr>
              <a:t>kybergroomingu</a:t>
            </a:r>
            <a:endParaRPr lang="cs-CZ" sz="2800" dirty="0" smtClean="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cs-CZ" sz="2800" dirty="0" smtClean="0">
              <a:latin typeface="Arial" panose="020B0604020202020204" pitchFamily="34" charset="0"/>
              <a:cs typeface="Arial" panose="020B0604020202020204" pitchFamily="34" charset="0"/>
            </a:endParaRP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24953" y="87978"/>
            <a:ext cx="884611" cy="884611"/>
          </a:xfrm>
          <a:prstGeom prst="rect">
            <a:avLst/>
          </a:prstGeom>
        </p:spPr>
      </p:pic>
    </p:spTree>
    <p:extLst>
      <p:ext uri="{BB962C8B-B14F-4D97-AF65-F5344CB8AC3E}">
        <p14:creationId xmlns:p14="http://schemas.microsoft.com/office/powerpoint/2010/main" val="1677751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0"/>
            <a:ext cx="10590415" cy="972589"/>
          </a:xfrm>
        </p:spPr>
        <p:txBody>
          <a:bodyPr/>
          <a:lstStyle/>
          <a:p>
            <a:pPr algn="l"/>
            <a:r>
              <a:rPr lang="cs-CZ" dirty="0" err="1" smtClean="0">
                <a:latin typeface="Arial" panose="020B0604020202020204" pitchFamily="34" charset="0"/>
                <a:cs typeface="Arial" panose="020B0604020202020204" pitchFamily="34" charset="0"/>
              </a:rPr>
              <a:t>Sexting</a:t>
            </a:r>
            <a:r>
              <a:rPr lang="cs-CZ" dirty="0" smtClean="0">
                <a:latin typeface="Arial" panose="020B0604020202020204" pitchFamily="34" charset="0"/>
                <a:cs typeface="Arial" panose="020B0604020202020204" pitchFamily="34" charset="0"/>
              </a:rPr>
              <a:t> - případ</a:t>
            </a:r>
            <a:endParaRPr lang="cs-CZ" dirty="0">
              <a:latin typeface="Arial" panose="020B0604020202020204" pitchFamily="34" charset="0"/>
              <a:cs typeface="Arial" panose="020B0604020202020204" pitchFamily="34" charset="0"/>
            </a:endParaRP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24953" y="87978"/>
            <a:ext cx="884611" cy="884611"/>
          </a:xfrm>
          <a:prstGeom prst="rect">
            <a:avLst/>
          </a:prstGeom>
        </p:spPr>
      </p:pic>
      <p:pic>
        <p:nvPicPr>
          <p:cNvPr id="5" name="Obrázek 4"/>
          <p:cNvPicPr>
            <a:picLocks noChangeAspect="1"/>
          </p:cNvPicPr>
          <p:nvPr/>
        </p:nvPicPr>
        <p:blipFill>
          <a:blip r:embed="rId3"/>
          <a:stretch>
            <a:fillRect/>
          </a:stretch>
        </p:blipFill>
        <p:spPr>
          <a:xfrm>
            <a:off x="1341119" y="1252395"/>
            <a:ext cx="9642764" cy="5465674"/>
          </a:xfrm>
          <a:prstGeom prst="rect">
            <a:avLst/>
          </a:prstGeom>
        </p:spPr>
      </p:pic>
    </p:spTree>
    <p:extLst>
      <p:ext uri="{BB962C8B-B14F-4D97-AF65-F5344CB8AC3E}">
        <p14:creationId xmlns:p14="http://schemas.microsoft.com/office/powerpoint/2010/main" val="2678668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0"/>
            <a:ext cx="10590415" cy="972589"/>
          </a:xfrm>
        </p:spPr>
        <p:txBody>
          <a:bodyPr/>
          <a:lstStyle/>
          <a:p>
            <a:pPr algn="l"/>
            <a:r>
              <a:rPr lang="cs-CZ" dirty="0" err="1" smtClean="0">
                <a:latin typeface="Arial" panose="020B0604020202020204" pitchFamily="34" charset="0"/>
                <a:cs typeface="Arial" panose="020B0604020202020204" pitchFamily="34" charset="0"/>
              </a:rPr>
              <a:t>Sexting</a:t>
            </a:r>
            <a:r>
              <a:rPr lang="cs-CZ" dirty="0" smtClean="0">
                <a:latin typeface="Arial" panose="020B0604020202020204" pitchFamily="34" charset="0"/>
                <a:cs typeface="Arial" panose="020B0604020202020204" pitchFamily="34" charset="0"/>
              </a:rPr>
              <a:t> - případ</a:t>
            </a:r>
            <a:endParaRPr lang="cs-CZ" dirty="0">
              <a:latin typeface="Arial" panose="020B0604020202020204" pitchFamily="34" charset="0"/>
              <a:cs typeface="Arial" panose="020B0604020202020204" pitchFamily="34" charset="0"/>
            </a:endParaRP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24953" y="87978"/>
            <a:ext cx="884611" cy="884611"/>
          </a:xfrm>
          <a:prstGeom prst="rect">
            <a:avLst/>
          </a:prstGeom>
        </p:spPr>
      </p:pic>
      <p:pic>
        <p:nvPicPr>
          <p:cNvPr id="6" name="Obrázek 5"/>
          <p:cNvPicPr>
            <a:picLocks noChangeAspect="1"/>
          </p:cNvPicPr>
          <p:nvPr/>
        </p:nvPicPr>
        <p:blipFill>
          <a:blip r:embed="rId3"/>
          <a:stretch>
            <a:fillRect/>
          </a:stretch>
        </p:blipFill>
        <p:spPr>
          <a:xfrm>
            <a:off x="837161" y="1304665"/>
            <a:ext cx="10387792" cy="5553335"/>
          </a:xfrm>
          <a:prstGeom prst="rect">
            <a:avLst/>
          </a:prstGeom>
        </p:spPr>
      </p:pic>
    </p:spTree>
    <p:extLst>
      <p:ext uri="{BB962C8B-B14F-4D97-AF65-F5344CB8AC3E}">
        <p14:creationId xmlns:p14="http://schemas.microsoft.com/office/powerpoint/2010/main" val="26902618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0"/>
            <a:ext cx="10590415" cy="972589"/>
          </a:xfrm>
        </p:spPr>
        <p:txBody>
          <a:bodyPr/>
          <a:lstStyle/>
          <a:p>
            <a:pPr algn="l"/>
            <a:r>
              <a:rPr lang="cs-CZ" dirty="0" err="1" smtClean="0">
                <a:latin typeface="Arial" panose="020B0604020202020204" pitchFamily="34" charset="0"/>
                <a:cs typeface="Arial" panose="020B0604020202020204" pitchFamily="34" charset="0"/>
              </a:rPr>
              <a:t>Kybergrooming</a:t>
            </a:r>
            <a:endParaRPr lang="cs-CZ" dirty="0">
              <a:latin typeface="Arial" panose="020B0604020202020204" pitchFamily="34" charset="0"/>
              <a:cs typeface="Arial" panose="020B0604020202020204" pitchFamily="34" charset="0"/>
            </a:endParaRPr>
          </a:p>
        </p:txBody>
      </p:sp>
      <p:sp>
        <p:nvSpPr>
          <p:cNvPr id="3" name="Podnadpis 2"/>
          <p:cNvSpPr>
            <a:spLocks noGrp="1"/>
          </p:cNvSpPr>
          <p:nvPr>
            <p:ph type="subTitle" idx="1"/>
          </p:nvPr>
        </p:nvSpPr>
        <p:spPr>
          <a:xfrm>
            <a:off x="0" y="1213659"/>
            <a:ext cx="12192000" cy="5644342"/>
          </a:xfrm>
        </p:spPr>
        <p:txBody>
          <a:bodyPr>
            <a:normAutofit fontScale="70000" lnSpcReduction="20000"/>
          </a:bodyPr>
          <a:lstStyle/>
          <a:p>
            <a:pPr marL="342900" indent="-342900" algn="l">
              <a:buFont typeface="Arial" panose="020B0604020202020204" pitchFamily="34" charset="0"/>
              <a:buChar char="•"/>
            </a:pPr>
            <a:r>
              <a:rPr lang="cs-CZ" sz="2800" dirty="0" err="1" smtClean="0">
                <a:latin typeface="Arial" panose="020B0604020202020204" pitchFamily="34" charset="0"/>
                <a:cs typeface="Arial" panose="020B0604020202020204" pitchFamily="34" charset="0"/>
              </a:rPr>
              <a:t>Kybergrooming</a:t>
            </a:r>
            <a:r>
              <a:rPr lang="cs-CZ" sz="2800" dirty="0" smtClean="0">
                <a:latin typeface="Arial" panose="020B0604020202020204" pitchFamily="34" charset="0"/>
                <a:cs typeface="Arial" panose="020B0604020202020204" pitchFamily="34" charset="0"/>
              </a:rPr>
              <a:t> lze vysvětlit jako psychickou manipulaci dítěte dospělým prostřednictvím moderních komunikačních technologií (</a:t>
            </a:r>
            <a:r>
              <a:rPr lang="cs-CZ" sz="2800" dirty="0" err="1" smtClean="0">
                <a:latin typeface="Arial" panose="020B0604020202020204" pitchFamily="34" charset="0"/>
                <a:cs typeface="Arial" panose="020B0604020202020204" pitchFamily="34" charset="0"/>
              </a:rPr>
              <a:t>Facebook</a:t>
            </a:r>
            <a:r>
              <a:rPr lang="cs-CZ" sz="2800" dirty="0" smtClean="0">
                <a:latin typeface="Arial" panose="020B0604020202020204" pitchFamily="34" charset="0"/>
                <a:cs typeface="Arial" panose="020B0604020202020204" pitchFamily="34" charset="0"/>
              </a:rPr>
              <a:t> Messenger, Skype), sociálních sítí (</a:t>
            </a:r>
            <a:r>
              <a:rPr lang="cs-CZ" sz="2800" dirty="0" err="1" smtClean="0">
                <a:latin typeface="Arial" panose="020B0604020202020204" pitchFamily="34" charset="0"/>
                <a:cs typeface="Arial" panose="020B0604020202020204" pitchFamily="34" charset="0"/>
              </a:rPr>
              <a:t>Facebook</a:t>
            </a:r>
            <a:r>
              <a:rPr lang="cs-CZ" sz="2800" dirty="0" smtClean="0">
                <a:latin typeface="Arial" panose="020B0604020202020204" pitchFamily="34" charset="0"/>
                <a:cs typeface="Arial" panose="020B0604020202020204" pitchFamily="34" charset="0"/>
              </a:rPr>
              <a:t>, </a:t>
            </a:r>
            <a:r>
              <a:rPr lang="cs-CZ" sz="2800" dirty="0" err="1" smtClean="0">
                <a:latin typeface="Arial" panose="020B0604020202020204" pitchFamily="34" charset="0"/>
                <a:cs typeface="Arial" panose="020B0604020202020204" pitchFamily="34" charset="0"/>
              </a:rPr>
              <a:t>Twitter</a:t>
            </a:r>
            <a:r>
              <a:rPr lang="cs-CZ" sz="2800" dirty="0" smtClean="0">
                <a:latin typeface="Arial" panose="020B0604020202020204" pitchFamily="34" charset="0"/>
                <a:cs typeface="Arial" panose="020B0604020202020204" pitchFamily="34" charset="0"/>
              </a:rPr>
              <a:t>, </a:t>
            </a:r>
            <a:r>
              <a:rPr lang="cs-CZ" sz="2800" dirty="0" err="1" smtClean="0">
                <a:latin typeface="Arial" panose="020B0604020202020204" pitchFamily="34" charset="0"/>
                <a:cs typeface="Arial" panose="020B0604020202020204" pitchFamily="34" charset="0"/>
              </a:rPr>
              <a:t>Badoo</a:t>
            </a:r>
            <a:r>
              <a:rPr lang="cs-CZ" sz="2800" dirty="0" smtClean="0">
                <a:latin typeface="Arial" panose="020B0604020202020204" pitchFamily="34" charset="0"/>
                <a:cs typeface="Arial" panose="020B0604020202020204" pitchFamily="34" charset="0"/>
              </a:rPr>
              <a:t>), internetových seznamek (libimseti.cz) s cílem získat důvěru oběti, vylákat ji na osobní schůzku a zpravidla sexuálně zneužít.</a:t>
            </a:r>
          </a:p>
          <a:p>
            <a:pPr marL="342900" indent="-342900" algn="l">
              <a:buFont typeface="Arial" panose="020B0604020202020204" pitchFamily="34" charset="0"/>
              <a:buChar char="•"/>
            </a:pPr>
            <a:r>
              <a:rPr lang="cs-CZ" sz="2800" dirty="0" smtClean="0">
                <a:latin typeface="Arial" panose="020B0604020202020204" pitchFamily="34" charset="0"/>
                <a:cs typeface="Arial" panose="020B0604020202020204" pitchFamily="34" charset="0"/>
              </a:rPr>
              <a:t>Obětí </a:t>
            </a:r>
            <a:r>
              <a:rPr lang="cs-CZ" sz="2800" dirty="0" err="1" smtClean="0">
                <a:latin typeface="Arial" panose="020B0604020202020204" pitchFamily="34" charset="0"/>
                <a:cs typeface="Arial" panose="020B0604020202020204" pitchFamily="34" charset="0"/>
              </a:rPr>
              <a:t>kybergroomingu</a:t>
            </a:r>
            <a:r>
              <a:rPr lang="cs-CZ" sz="2800" dirty="0" smtClean="0">
                <a:latin typeface="Arial" panose="020B0604020202020204" pitchFamily="34" charset="0"/>
                <a:cs typeface="Arial" panose="020B0604020202020204" pitchFamily="34" charset="0"/>
              </a:rPr>
              <a:t> se může stát prakticky kdokoliv, zpravidla se ale jedná o dívky ve věku 11-17 let, často užívající informační a komunikační technologie, trpící nedostatkem sebedůvěry, pocitem osamění. Jsou otevřené manipulaci a neznalé rizik internetové komunikace.</a:t>
            </a:r>
          </a:p>
          <a:p>
            <a:pPr marL="342900" indent="-342900" algn="l">
              <a:buFont typeface="Arial" panose="020B0604020202020204" pitchFamily="34" charset="0"/>
              <a:buChar char="•"/>
            </a:pPr>
            <a:r>
              <a:rPr lang="cs-CZ" sz="2800" dirty="0" err="1" smtClean="0">
                <a:latin typeface="Arial" panose="020B0604020202020204" pitchFamily="34" charset="0"/>
                <a:cs typeface="Arial" panose="020B0604020202020204" pitchFamily="34" charset="0"/>
              </a:rPr>
              <a:t>Kybergroomer</a:t>
            </a:r>
            <a:r>
              <a:rPr lang="cs-CZ" sz="2800" dirty="0" smtClean="0">
                <a:latin typeface="Arial" panose="020B0604020202020204" pitchFamily="34" charset="0"/>
                <a:cs typeface="Arial" panose="020B0604020202020204" pitchFamily="34" charset="0"/>
              </a:rPr>
              <a:t> se často vydává za jinou osobu, než ve skutečnosti je, dle vybrané oběti. Pokud se snaží spřátelit se s 12 letou dívkou, vydává se za 14 letého chlapce - vydrží si s obětí psát i několik měsíců, jen aby pevně získal její důvěru.</a:t>
            </a:r>
          </a:p>
          <a:p>
            <a:pPr marL="342900" indent="-342900" algn="l">
              <a:buFont typeface="Arial" panose="020B0604020202020204" pitchFamily="34" charset="0"/>
              <a:buChar char="•"/>
            </a:pPr>
            <a:endParaRPr lang="cs-CZ" sz="2800" dirty="0" smtClean="0">
              <a:latin typeface="Arial" panose="020B0604020202020204" pitchFamily="34" charset="0"/>
              <a:cs typeface="Arial" panose="020B0604020202020204" pitchFamily="34" charset="0"/>
            </a:endParaRPr>
          </a:p>
          <a:p>
            <a:pPr algn="l"/>
            <a:r>
              <a:rPr lang="cs-CZ" sz="2800" b="1" dirty="0" smtClean="0">
                <a:latin typeface="Arial" panose="020B0604020202020204" pitchFamily="34" charset="0"/>
                <a:cs typeface="Arial" panose="020B0604020202020204" pitchFamily="34" charset="0"/>
              </a:rPr>
              <a:t>Typický průběh </a:t>
            </a:r>
            <a:r>
              <a:rPr lang="cs-CZ" sz="2800" b="1" dirty="0" err="1" smtClean="0">
                <a:latin typeface="Arial" panose="020B0604020202020204" pitchFamily="34" charset="0"/>
                <a:cs typeface="Arial" panose="020B0604020202020204" pitchFamily="34" charset="0"/>
              </a:rPr>
              <a:t>kybergroomingu</a:t>
            </a:r>
            <a:endParaRPr lang="cs-CZ" sz="2800" b="1" dirty="0" smtClean="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cs-CZ" sz="2800" dirty="0" smtClean="0">
                <a:latin typeface="Arial" panose="020B0604020202020204" pitchFamily="34" charset="0"/>
                <a:cs typeface="Arial" panose="020B0604020202020204" pitchFamily="34" charset="0"/>
              </a:rPr>
              <a:t>    Vzbuzení důvěry a snaha izolovat oběť od okolí</a:t>
            </a:r>
          </a:p>
          <a:p>
            <a:pPr marL="342900" indent="-342900" algn="l">
              <a:buFont typeface="Arial" panose="020B0604020202020204" pitchFamily="34" charset="0"/>
              <a:buChar char="•"/>
            </a:pPr>
            <a:r>
              <a:rPr lang="cs-CZ" sz="2800" dirty="0" smtClean="0">
                <a:latin typeface="Arial" panose="020B0604020202020204" pitchFamily="34" charset="0"/>
                <a:cs typeface="Arial" panose="020B0604020202020204" pitchFamily="34" charset="0"/>
              </a:rPr>
              <a:t>    Podplácení dárky, penězi, budování přátelského vztahu</a:t>
            </a:r>
          </a:p>
          <a:p>
            <a:pPr marL="342900" indent="-342900" algn="l">
              <a:buFont typeface="Arial" panose="020B0604020202020204" pitchFamily="34" charset="0"/>
              <a:buChar char="•"/>
            </a:pPr>
            <a:r>
              <a:rPr lang="cs-CZ" sz="2800" dirty="0" smtClean="0">
                <a:latin typeface="Arial" panose="020B0604020202020204" pitchFamily="34" charset="0"/>
                <a:cs typeface="Arial" panose="020B0604020202020204" pitchFamily="34" charset="0"/>
              </a:rPr>
              <a:t>    Získání nebezpečných materiálů k případnému vydírání</a:t>
            </a:r>
          </a:p>
          <a:p>
            <a:pPr marL="342900" indent="-342900" algn="l">
              <a:buFont typeface="Arial" panose="020B0604020202020204" pitchFamily="34" charset="0"/>
              <a:buChar char="•"/>
            </a:pPr>
            <a:r>
              <a:rPr lang="cs-CZ" sz="2800" dirty="0" smtClean="0">
                <a:latin typeface="Arial" panose="020B0604020202020204" pitchFamily="34" charset="0"/>
                <a:cs typeface="Arial" panose="020B0604020202020204" pitchFamily="34" charset="0"/>
              </a:rPr>
              <a:t>    Emocionální závislost oběti na útočníkovi</a:t>
            </a:r>
          </a:p>
          <a:p>
            <a:pPr marL="342900" indent="-342900" algn="l">
              <a:buFont typeface="Arial" panose="020B0604020202020204" pitchFamily="34" charset="0"/>
              <a:buChar char="•"/>
            </a:pPr>
            <a:r>
              <a:rPr lang="cs-CZ" sz="2800" dirty="0" smtClean="0">
                <a:latin typeface="Arial" panose="020B0604020202020204" pitchFamily="34" charset="0"/>
                <a:cs typeface="Arial" panose="020B0604020202020204" pitchFamily="34" charset="0"/>
              </a:rPr>
              <a:t>    Osobní schůzka</a:t>
            </a:r>
          </a:p>
          <a:p>
            <a:pPr marL="342900" indent="-342900" algn="l">
              <a:buFont typeface="Arial" panose="020B0604020202020204" pitchFamily="34" charset="0"/>
              <a:buChar char="•"/>
            </a:pPr>
            <a:r>
              <a:rPr lang="cs-CZ" sz="2800" dirty="0" smtClean="0">
                <a:latin typeface="Arial" panose="020B0604020202020204" pitchFamily="34" charset="0"/>
                <a:cs typeface="Arial" panose="020B0604020202020204" pitchFamily="34" charset="0"/>
              </a:rPr>
              <a:t>    Sexuální obtěžování, zneužití</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24953" y="87978"/>
            <a:ext cx="884611" cy="884611"/>
          </a:xfrm>
          <a:prstGeom prst="rect">
            <a:avLst/>
          </a:prstGeom>
        </p:spPr>
      </p:pic>
    </p:spTree>
    <p:extLst>
      <p:ext uri="{BB962C8B-B14F-4D97-AF65-F5344CB8AC3E}">
        <p14:creationId xmlns:p14="http://schemas.microsoft.com/office/powerpoint/2010/main" val="9951192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0"/>
            <a:ext cx="10590415" cy="972589"/>
          </a:xfrm>
        </p:spPr>
        <p:txBody>
          <a:bodyPr/>
          <a:lstStyle/>
          <a:p>
            <a:pPr algn="l"/>
            <a:r>
              <a:rPr lang="cs-CZ" dirty="0" err="1" smtClean="0">
                <a:latin typeface="Arial" panose="020B0604020202020204" pitchFamily="34" charset="0"/>
                <a:cs typeface="Arial" panose="020B0604020202020204" pitchFamily="34" charset="0"/>
              </a:rPr>
              <a:t>Kybergrooming</a:t>
            </a:r>
            <a:r>
              <a:rPr lang="cs-CZ" dirty="0" smtClean="0">
                <a:latin typeface="Arial" panose="020B0604020202020204" pitchFamily="34" charset="0"/>
                <a:cs typeface="Arial" panose="020B0604020202020204" pitchFamily="34" charset="0"/>
              </a:rPr>
              <a:t> - případ</a:t>
            </a:r>
            <a:endParaRPr lang="cs-CZ" dirty="0">
              <a:latin typeface="Arial" panose="020B0604020202020204" pitchFamily="34" charset="0"/>
              <a:cs typeface="Arial" panose="020B0604020202020204" pitchFamily="34" charset="0"/>
            </a:endParaRP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24953" y="87978"/>
            <a:ext cx="884611" cy="884611"/>
          </a:xfrm>
          <a:prstGeom prst="rect">
            <a:avLst/>
          </a:prstGeom>
        </p:spPr>
      </p:pic>
      <p:pic>
        <p:nvPicPr>
          <p:cNvPr id="6" name="Obrázek 5"/>
          <p:cNvPicPr>
            <a:picLocks noChangeAspect="1"/>
          </p:cNvPicPr>
          <p:nvPr/>
        </p:nvPicPr>
        <p:blipFill>
          <a:blip r:embed="rId3"/>
          <a:stretch>
            <a:fillRect/>
          </a:stretch>
        </p:blipFill>
        <p:spPr>
          <a:xfrm>
            <a:off x="186274" y="2022850"/>
            <a:ext cx="11817563" cy="4070379"/>
          </a:xfrm>
          <a:prstGeom prst="rect">
            <a:avLst/>
          </a:prstGeom>
        </p:spPr>
      </p:pic>
    </p:spTree>
    <p:extLst>
      <p:ext uri="{BB962C8B-B14F-4D97-AF65-F5344CB8AC3E}">
        <p14:creationId xmlns:p14="http://schemas.microsoft.com/office/powerpoint/2010/main" val="635202405"/>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TotalTime>
  <Words>2485</Words>
  <Application>Microsoft Office PowerPoint</Application>
  <PresentationFormat>Širokoúhlá obrazovka</PresentationFormat>
  <Paragraphs>120</Paragraphs>
  <Slides>22</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22</vt:i4>
      </vt:variant>
    </vt:vector>
  </HeadingPairs>
  <TitlesOfParts>
    <vt:vector size="26" baseType="lpstr">
      <vt:lpstr>Arial</vt:lpstr>
      <vt:lpstr>Calibri</vt:lpstr>
      <vt:lpstr>Calibri Light</vt:lpstr>
      <vt:lpstr>Motiv Office</vt:lpstr>
      <vt:lpstr>Bezpečnost dětí na internetu</vt:lpstr>
      <vt:lpstr>Bezpečnost dětí na internetu</vt:lpstr>
      <vt:lpstr>Kyberšikana</vt:lpstr>
      <vt:lpstr>Kyberšikana - případ</vt:lpstr>
      <vt:lpstr>Sexting</vt:lpstr>
      <vt:lpstr>Sexting - případ</vt:lpstr>
      <vt:lpstr>Sexting - případ</vt:lpstr>
      <vt:lpstr>Kybergrooming</vt:lpstr>
      <vt:lpstr>Kybergrooming - případ</vt:lpstr>
      <vt:lpstr>Kyberstalking</vt:lpstr>
      <vt:lpstr>Nezodpovědnost (pra)rodičů</vt:lpstr>
      <vt:lpstr>Bezpečnostní pravidla 1</vt:lpstr>
      <vt:lpstr>Bezpečnostní pravidla 2</vt:lpstr>
      <vt:lpstr>Silné heslo</vt:lpstr>
      <vt:lpstr>Ochrana před nebezpečím</vt:lpstr>
      <vt:lpstr>Ochrana před nebezpečím</vt:lpstr>
      <vt:lpstr>Východiska</vt:lpstr>
      <vt:lpstr>Svěřit se kamarádovi</vt:lpstr>
      <vt:lpstr>Svěřit se rodičům</vt:lpstr>
      <vt:lpstr>Svěřit se učiteli</vt:lpstr>
      <vt:lpstr>Svěřit se policistovi – jít na policii</vt:lpstr>
      <vt:lpstr>Odkazy</vt:lpstr>
    </vt:vector>
  </TitlesOfParts>
  <Company>ATC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Bezpečnost dětí na internetu</dc:title>
  <dc:creator>rene.brauner</dc:creator>
  <cp:lastModifiedBy>rene.brauner</cp:lastModifiedBy>
  <cp:revision>20</cp:revision>
  <dcterms:created xsi:type="dcterms:W3CDTF">2019-08-28T08:23:18Z</dcterms:created>
  <dcterms:modified xsi:type="dcterms:W3CDTF">2019-08-28T10:52:44Z</dcterms:modified>
</cp:coreProperties>
</file>